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15.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A9F4C1-80D8-4E72-B6E0-04ACE9AC6CE4}">
  <a:tblStyle styleId="{E5A9F4C1-80D8-4E72-B6E0-04ACE9AC6C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37" Type="http://schemas.openxmlformats.org/officeDocument/2006/relationships/customXml" Target="../customXml/item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501f8c869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501f8c86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e5c105cef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e5c105cef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4f7cf5e3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4f7cf5e3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4f7cf5e3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64f7cf5e3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4f7cf5e3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4f7cf5e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4f7cf5e3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4f7cf5e3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e5c105ce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4f7cf5e3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4f7cf5e3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3f8bd1c1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65074f3ef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65074f3ef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e5c105cef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e5c105c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5ea84692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5ea8469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501f8c869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501f8c869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501f8c8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501f8c8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501f8c86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501f8c86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501f8c86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6501f8c86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501f8c869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501f8c869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501f8c869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501f8c86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7"/>
        <p:cNvGrpSpPr/>
        <p:nvPr/>
      </p:nvGrpSpPr>
      <p:grpSpPr>
        <a:xfrm>
          <a:off x="0" y="0"/>
          <a:ext cx="0" cy="0"/>
          <a:chOff x="0" y="0"/>
          <a:chExt cx="0" cy="0"/>
        </a:xfrm>
      </p:grpSpPr>
      <p:sp>
        <p:nvSpPr>
          <p:cNvPr id="58" name="Google Shape;5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60" name="Google Shape;60;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5" name="Google Shape;65;p1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6" name="Google Shape;66;p1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6" name="Google Shape;7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8" name="Google Shape;78;p14"/>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9" name="Google Shape;79;p14"/>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80"/>
        <p:cNvGrpSpPr/>
        <p:nvPr/>
      </p:nvGrpSpPr>
      <p:grpSpPr>
        <a:xfrm>
          <a:off x="0" y="0"/>
          <a:ext cx="0" cy="0"/>
          <a:chOff x="0" y="0"/>
          <a:chExt cx="0" cy="0"/>
        </a:xfrm>
      </p:grpSpPr>
      <p:sp>
        <p:nvSpPr>
          <p:cNvPr id="81" name="Google Shape;8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1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83" name="Google Shape;83;p1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4"/>
        <p:cNvGrpSpPr/>
        <p:nvPr/>
      </p:nvGrpSpPr>
      <p:grpSpPr>
        <a:xfrm>
          <a:off x="0" y="0"/>
          <a:ext cx="0" cy="0"/>
          <a:chOff x="0" y="0"/>
          <a:chExt cx="0" cy="0"/>
        </a:xfrm>
      </p:grpSpPr>
      <p:sp>
        <p:nvSpPr>
          <p:cNvPr id="85" name="Google Shape;8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7" name="Google Shape;87;p1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90" name="Google Shape;90;p1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91"/>
        <p:cNvGrpSpPr/>
        <p:nvPr/>
      </p:nvGrpSpPr>
      <p:grpSpPr>
        <a:xfrm>
          <a:off x="0" y="0"/>
          <a:ext cx="0" cy="0"/>
          <a:chOff x="0" y="0"/>
          <a:chExt cx="0" cy="0"/>
        </a:xfrm>
      </p:grpSpPr>
      <p:sp>
        <p:nvSpPr>
          <p:cNvPr id="92" name="Google Shape;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1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4" name="Google Shape;94;p1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6" name="Google Shape;96;p1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97"/>
        <p:cNvGrpSpPr/>
        <p:nvPr/>
      </p:nvGrpSpPr>
      <p:grpSpPr>
        <a:xfrm>
          <a:off x="0" y="0"/>
          <a:ext cx="0" cy="0"/>
          <a:chOff x="0" y="0"/>
          <a:chExt cx="0" cy="0"/>
        </a:xfrm>
      </p:grpSpPr>
      <p:sp>
        <p:nvSpPr>
          <p:cNvPr id="98" name="Google Shape;9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9" name="Google Shape;99;p1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00" name="Google Shape;100;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2" name="Google Shape;102;p1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03"/>
        <p:cNvGrpSpPr/>
        <p:nvPr/>
      </p:nvGrpSpPr>
      <p:grpSpPr>
        <a:xfrm>
          <a:off x="0" y="0"/>
          <a:ext cx="0" cy="0"/>
          <a:chOff x="0" y="0"/>
          <a:chExt cx="0" cy="0"/>
        </a:xfrm>
      </p:grpSpPr>
      <p:sp>
        <p:nvSpPr>
          <p:cNvPr id="104" name="Google Shape;10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6" name="Google Shape;106;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8" name="Google Shape;108;p1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09"/>
        <p:cNvGrpSpPr/>
        <p:nvPr/>
      </p:nvGrpSpPr>
      <p:grpSpPr>
        <a:xfrm>
          <a:off x="0" y="0"/>
          <a:ext cx="0" cy="0"/>
          <a:chOff x="0" y="0"/>
          <a:chExt cx="0" cy="0"/>
        </a:xfrm>
      </p:grpSpPr>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1" name="Google Shape;111;p2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12" name="Google Shape;112;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4" name="Google Shape;114;p2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5"/>
        <p:cNvGrpSpPr/>
        <p:nvPr/>
      </p:nvGrpSpPr>
      <p:grpSpPr>
        <a:xfrm>
          <a:off x="0" y="0"/>
          <a:ext cx="0" cy="0"/>
          <a:chOff x="0" y="0"/>
          <a:chExt cx="0" cy="0"/>
        </a:xfrm>
      </p:grpSpPr>
      <p:sp>
        <p:nvSpPr>
          <p:cNvPr id="116" name="Google Shape;11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7" name="Google Shape;117;p2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18" name="Google Shape;118;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0" name="Google Shape;120;p2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16"/>
        <p:cNvGrpSpPr/>
        <p:nvPr/>
      </p:nvGrpSpPr>
      <p:grpSpPr>
        <a:xfrm>
          <a:off x="0" y="0"/>
          <a:ext cx="0" cy="0"/>
          <a:chOff x="0" y="0"/>
          <a:chExt cx="0" cy="0"/>
        </a:xfrm>
      </p:grpSpPr>
      <p:sp>
        <p:nvSpPr>
          <p:cNvPr id="17" name="Google Shape;17;p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18" name="Google Shape;18;p3"/>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21"/>
        <p:cNvGrpSpPr/>
        <p:nvPr/>
      </p:nvGrpSpPr>
      <p:grpSpPr>
        <a:xfrm>
          <a:off x="0" y="0"/>
          <a:ext cx="0" cy="0"/>
          <a:chOff x="0" y="0"/>
          <a:chExt cx="0" cy="0"/>
        </a:xfrm>
      </p:grpSpPr>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3" name="Google Shape;123;p2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4" name="Google Shape;124;p2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6" name="Google Shape;126;p2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5" name="Google Shape;25;p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1" name="Google Shape;31;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33"/>
        <p:cNvGrpSpPr/>
        <p:nvPr/>
      </p:nvGrpSpPr>
      <p:grpSpPr>
        <a:xfrm>
          <a:off x="0" y="0"/>
          <a:ext cx="0" cy="0"/>
          <a:chOff x="0" y="0"/>
          <a:chExt cx="0" cy="0"/>
        </a:xfrm>
      </p:grpSpPr>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6" name="Google Shape;36;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42" name="Google Shape;42;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5"/>
        <p:cNvGrpSpPr/>
        <p:nvPr/>
      </p:nvGrpSpPr>
      <p:grpSpPr>
        <a:xfrm>
          <a:off x="0" y="0"/>
          <a:ext cx="0" cy="0"/>
          <a:chOff x="0" y="0"/>
          <a:chExt cx="0" cy="0"/>
        </a:xfrm>
      </p:grpSpPr>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8" name="Google Shape;48;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51"/>
        <p:cNvGrpSpPr/>
        <p:nvPr/>
      </p:nvGrpSpPr>
      <p:grpSpPr>
        <a:xfrm>
          <a:off x="0" y="0"/>
          <a:ext cx="0" cy="0"/>
          <a:chOff x="0" y="0"/>
          <a:chExt cx="0" cy="0"/>
        </a:xfrm>
      </p:grpSpPr>
      <p:sp>
        <p:nvSpPr>
          <p:cNvPr id="52" name="Google Shape;5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1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4" name="Google Shape;54;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1" name="Google Shape;71;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72" name="Google Shape;7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73" name="Google Shape;73;p13"/>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3">
            <a:alphaModFix amt="50000"/>
          </a:blip>
          <a:srcRect t="10616" b="10624"/>
          <a:stretch/>
        </p:blipFill>
        <p:spPr>
          <a:xfrm>
            <a:off x="0" y="0"/>
            <a:ext cx="9144002" cy="5143498"/>
          </a:xfrm>
          <a:prstGeom prst="rect">
            <a:avLst/>
          </a:prstGeom>
          <a:noFill/>
          <a:ln w="9525" cap="flat" cmpd="sng">
            <a:solidFill>
              <a:schemeClr val="dk2"/>
            </a:solidFill>
            <a:prstDash val="solid"/>
            <a:round/>
            <a:headEnd type="none" w="sm" len="sm"/>
            <a:tailEnd type="none" w="sm" len="sm"/>
          </a:ln>
        </p:spPr>
      </p:pic>
      <p:sp>
        <p:nvSpPr>
          <p:cNvPr id="132" name="Google Shape;132;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FOOD CHAINS</a:t>
            </a:r>
            <a:endParaRPr/>
          </a:p>
        </p:txBody>
      </p:sp>
      <p:sp>
        <p:nvSpPr>
          <p:cNvPr id="133" name="Google Shape;133;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 will construct food chains to show feeding relationships.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2"/>
          <p:cNvPicPr preferRelativeResize="0"/>
          <p:nvPr/>
        </p:nvPicPr>
        <p:blipFill>
          <a:blip r:embed="rId3">
            <a:alphaModFix/>
          </a:blip>
          <a:stretch>
            <a:fillRect/>
          </a:stretch>
        </p:blipFill>
        <p:spPr>
          <a:xfrm>
            <a:off x="5410175" y="1043100"/>
            <a:ext cx="3576875" cy="3599275"/>
          </a:xfrm>
          <a:prstGeom prst="rect">
            <a:avLst/>
          </a:prstGeom>
          <a:noFill/>
          <a:ln>
            <a:noFill/>
          </a:ln>
        </p:spPr>
      </p:pic>
      <p:sp>
        <p:nvSpPr>
          <p:cNvPr id="198" name="Google Shape;198;p32"/>
          <p:cNvSpPr txBox="1"/>
          <p:nvPr/>
        </p:nvSpPr>
        <p:spPr>
          <a:xfrm>
            <a:off x="492675" y="585000"/>
            <a:ext cx="4558500" cy="3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Century Gothic"/>
                <a:ea typeface="Century Gothic"/>
                <a:cs typeface="Century Gothic"/>
                <a:sym typeface="Century Gothic"/>
              </a:rPr>
              <a:t>What is one difference between a mammal and a bird? </a:t>
            </a:r>
            <a:endParaRPr sz="3000">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body" idx="1"/>
          </p:nvPr>
        </p:nvSpPr>
        <p:spPr>
          <a:xfrm>
            <a:off x="463825" y="2967650"/>
            <a:ext cx="78396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habitat.</a:t>
            </a:r>
            <a:endParaRPr/>
          </a:p>
          <a:p>
            <a:pPr marL="457200" lvl="0" indent="-342900" algn="l" rtl="0">
              <a:spcBef>
                <a:spcPts val="0"/>
              </a:spcBef>
              <a:spcAft>
                <a:spcPts val="0"/>
              </a:spcAft>
              <a:buSzPts val="1800"/>
              <a:buChar char="●"/>
            </a:pPr>
            <a:r>
              <a:rPr lang="en-GB"/>
              <a:t>We will define ecosystem.</a:t>
            </a:r>
            <a:endParaRPr/>
          </a:p>
          <a:p>
            <a:pPr marL="457200" lvl="0" indent="-342900" algn="l" rtl="0">
              <a:spcBef>
                <a:spcPts val="0"/>
              </a:spcBef>
              <a:spcAft>
                <a:spcPts val="0"/>
              </a:spcAft>
              <a:buSzPts val="1800"/>
              <a:buChar char="●"/>
            </a:pPr>
            <a:r>
              <a:rPr lang="en-GB"/>
              <a:t>We will define producer, herbivore, omnivore and carnivore.</a:t>
            </a:r>
            <a:endParaRPr/>
          </a:p>
          <a:p>
            <a:pPr marL="457200" lvl="0" indent="-342900" algn="l" rtl="0">
              <a:spcBef>
                <a:spcPts val="0"/>
              </a:spcBef>
              <a:spcAft>
                <a:spcPts val="0"/>
              </a:spcAft>
              <a:buSzPts val="1800"/>
              <a:buChar char="●"/>
            </a:pPr>
            <a:r>
              <a:rPr lang="en-GB"/>
              <a:t>We will classify organisms based on their position in a food chain.</a:t>
            </a:r>
            <a:endParaRPr/>
          </a:p>
          <a:p>
            <a:pPr marL="457200" lvl="0" indent="-342900" algn="l" rtl="0">
              <a:spcBef>
                <a:spcPts val="0"/>
              </a:spcBef>
              <a:spcAft>
                <a:spcPts val="0"/>
              </a:spcAft>
              <a:buSzPts val="1800"/>
              <a:buChar char="●"/>
            </a:pPr>
            <a:r>
              <a:rPr lang="en-GB"/>
              <a:t>We will use examples of ecosystems to construct food chains.</a:t>
            </a:r>
            <a:endParaRPr/>
          </a:p>
        </p:txBody>
      </p:sp>
      <p:sp>
        <p:nvSpPr>
          <p:cNvPr id="204" name="Google Shape;204;p33"/>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t>We will construct food chains to show feeding relationships.</a:t>
            </a:r>
            <a:endParaRPr sz="3600"/>
          </a:p>
        </p:txBody>
      </p:sp>
      <p:graphicFrame>
        <p:nvGraphicFramePr>
          <p:cNvPr id="205" name="Google Shape;205;p33"/>
          <p:cNvGraphicFramePr/>
          <p:nvPr/>
        </p:nvGraphicFramePr>
        <p:xfrm>
          <a:off x="6843925" y="2571750"/>
          <a:ext cx="3000000" cy="3000000"/>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6" name="Google Shape;206;p33"/>
          <p:cNvGraphicFramePr/>
          <p:nvPr/>
        </p:nvGraphicFramePr>
        <p:xfrm>
          <a:off x="7603350" y="229425"/>
          <a:ext cx="3000000" cy="3000000"/>
        </p:xfrm>
        <a:graphic>
          <a:graphicData uri="http://schemas.openxmlformats.org/drawingml/2006/table">
            <a:tbl>
              <a:tblPr>
                <a:noFill/>
                <a:tableStyleId>{E5A9F4C1-80D8-4E72-B6E0-04ACE9AC6CE4}</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07" name="Google Shape;207;p33"/>
          <p:cNvGraphicFramePr/>
          <p:nvPr/>
        </p:nvGraphicFramePr>
        <p:xfrm>
          <a:off x="7603350" y="738925"/>
          <a:ext cx="3000000" cy="3000000"/>
        </p:xfrm>
        <a:graphic>
          <a:graphicData uri="http://schemas.openxmlformats.org/drawingml/2006/table">
            <a:tbl>
              <a:tblPr>
                <a:noFill/>
                <a:tableStyleId>{E5A9F4C1-80D8-4E72-B6E0-04ACE9AC6CE4}</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body" idx="2"/>
          </p:nvPr>
        </p:nvSpPr>
        <p:spPr>
          <a:xfrm>
            <a:off x="631550" y="981900"/>
            <a:ext cx="6105300" cy="406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a:t>We know that many living things need to eat other living things to get energy. What are some examples of this?</a:t>
            </a:r>
            <a:endParaRPr/>
          </a:p>
        </p:txBody>
      </p:sp>
      <p:sp>
        <p:nvSpPr>
          <p:cNvPr id="213" name="Google Shape;213;p3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a:t>We will construct food chains to show feeding relationships.</a:t>
            </a:r>
            <a:endParaRPr sz="1600"/>
          </a:p>
        </p:txBody>
      </p:sp>
      <p:pic>
        <p:nvPicPr>
          <p:cNvPr id="214" name="Google Shape;214;p34"/>
          <p:cNvPicPr preferRelativeResize="0"/>
          <p:nvPr/>
        </p:nvPicPr>
        <p:blipFill>
          <a:blip r:embed="rId3">
            <a:alphaModFix/>
          </a:blip>
          <a:stretch>
            <a:fillRect/>
          </a:stretch>
        </p:blipFill>
        <p:spPr>
          <a:xfrm>
            <a:off x="5838625" y="2333813"/>
            <a:ext cx="1733550" cy="2638425"/>
          </a:xfrm>
          <a:prstGeom prst="rect">
            <a:avLst/>
          </a:prstGeom>
          <a:noFill/>
          <a:ln>
            <a:noFill/>
          </a:ln>
        </p:spPr>
      </p:pic>
      <p:sp>
        <p:nvSpPr>
          <p:cNvPr id="215" name="Google Shape;215;p34"/>
          <p:cNvSpPr/>
          <p:nvPr/>
        </p:nvSpPr>
        <p:spPr>
          <a:xfrm>
            <a:off x="2233025" y="2102875"/>
            <a:ext cx="3519000" cy="1309800"/>
          </a:xfrm>
          <a:prstGeom prst="wedgeRoundRectCallout">
            <a:avLst>
              <a:gd name="adj1" fmla="val 70853"/>
              <a:gd name="adj2" fmla="val 77745"/>
              <a:gd name="adj3" fmla="val 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Clr>
                <a:schemeClr val="dk1"/>
              </a:buClr>
              <a:buSzPts val="1100"/>
              <a:buFont typeface="Arial"/>
              <a:buNone/>
            </a:pPr>
            <a:r>
              <a:rPr lang="en-GB" sz="1200">
                <a:solidFill>
                  <a:schemeClr val="dk1"/>
                </a:solidFill>
                <a:latin typeface="Century Gothic"/>
                <a:ea typeface="Century Gothic"/>
                <a:cs typeface="Century Gothic"/>
                <a:sym typeface="Century Gothic"/>
              </a:rPr>
              <a:t>Mufasa: Everything you see exists together in a delicate balance. As king, you need to understand that balance and respect all the creatures, from the crawling ant to the leaping antelope.</a:t>
            </a:r>
            <a:endParaRPr sz="1200"/>
          </a:p>
        </p:txBody>
      </p:sp>
      <p:sp>
        <p:nvSpPr>
          <p:cNvPr id="216" name="Google Shape;216;p34"/>
          <p:cNvSpPr/>
          <p:nvPr/>
        </p:nvSpPr>
        <p:spPr>
          <a:xfrm>
            <a:off x="7394850" y="3220113"/>
            <a:ext cx="1587300" cy="865800"/>
          </a:xfrm>
          <a:prstGeom prst="wedgeRoundRectCallout">
            <a:avLst>
              <a:gd name="adj1" fmla="val -80398"/>
              <a:gd name="adj2" fmla="val 57682"/>
              <a:gd name="adj3" fmla="val 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Clr>
                <a:schemeClr val="dk1"/>
              </a:buClr>
              <a:buSzPts val="1100"/>
              <a:buFont typeface="Arial"/>
              <a:buNone/>
            </a:pPr>
            <a:r>
              <a:rPr lang="en-GB" sz="1200">
                <a:solidFill>
                  <a:schemeClr val="dk1"/>
                </a:solidFill>
                <a:latin typeface="Century Gothic"/>
                <a:ea typeface="Century Gothic"/>
                <a:cs typeface="Century Gothic"/>
                <a:sym typeface="Century Gothic"/>
              </a:rPr>
              <a:t>Simba: But dad, don't we eat the antelope?</a:t>
            </a:r>
            <a:endParaRPr sz="1200"/>
          </a:p>
        </p:txBody>
      </p:sp>
      <p:sp>
        <p:nvSpPr>
          <p:cNvPr id="217" name="Google Shape;217;p34"/>
          <p:cNvSpPr/>
          <p:nvPr/>
        </p:nvSpPr>
        <p:spPr>
          <a:xfrm>
            <a:off x="2233025" y="3737700"/>
            <a:ext cx="3519000" cy="1309800"/>
          </a:xfrm>
          <a:prstGeom prst="wedgeRoundRectCallout">
            <a:avLst>
              <a:gd name="adj1" fmla="val 69427"/>
              <a:gd name="adj2" fmla="val -35576"/>
              <a:gd name="adj3" fmla="val 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200">
                <a:solidFill>
                  <a:schemeClr val="dk1"/>
                </a:solidFill>
                <a:latin typeface="Century Gothic"/>
                <a:ea typeface="Century Gothic"/>
                <a:cs typeface="Century Gothic"/>
                <a:sym typeface="Century Gothic"/>
              </a:rPr>
              <a:t>Mufasa: Yes, Simba, but let me explain. When we die, our bodies become the grass, and the antelope eat the grass. And so we are all connected in the great Circle of Life.</a:t>
            </a:r>
            <a:endParaRPr sz="1200"/>
          </a:p>
        </p:txBody>
      </p:sp>
      <p:pic>
        <p:nvPicPr>
          <p:cNvPr id="218" name="Google Shape;218;p34"/>
          <p:cNvPicPr preferRelativeResize="0"/>
          <p:nvPr/>
        </p:nvPicPr>
        <p:blipFill rotWithShape="1">
          <a:blip r:embed="rId4">
            <a:alphaModFix/>
          </a:blip>
          <a:srcRect t="17231" r="50000" b="28154"/>
          <a:stretch/>
        </p:blipFill>
        <p:spPr>
          <a:xfrm>
            <a:off x="508625" y="3607674"/>
            <a:ext cx="1571231" cy="1121177"/>
          </a:xfrm>
          <a:prstGeom prst="rect">
            <a:avLst/>
          </a:prstGeom>
          <a:noFill/>
          <a:ln w="9525" cap="flat" cmpd="sng">
            <a:solidFill>
              <a:schemeClr val="dk2"/>
            </a:solidFill>
            <a:prstDash val="solid"/>
            <a:round/>
            <a:headEnd type="none" w="sm" len="sm"/>
            <a:tailEnd type="none" w="sm" len="sm"/>
          </a:ln>
        </p:spPr>
      </p:pic>
      <p:pic>
        <p:nvPicPr>
          <p:cNvPr id="219" name="Google Shape;219;p34"/>
          <p:cNvPicPr preferRelativeResize="0"/>
          <p:nvPr/>
        </p:nvPicPr>
        <p:blipFill>
          <a:blip r:embed="rId5">
            <a:alphaModFix/>
          </a:blip>
          <a:stretch>
            <a:fillRect/>
          </a:stretch>
        </p:blipFill>
        <p:spPr>
          <a:xfrm>
            <a:off x="7489938" y="879519"/>
            <a:ext cx="1397125" cy="11211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sp>
        <p:nvSpPr>
          <p:cNvPr id="225" name="Google Shape;225;p35"/>
          <p:cNvSpPr txBox="1">
            <a:spLocks noGrp="1"/>
          </p:cNvSpPr>
          <p:nvPr>
            <p:ph type="body" idx="2"/>
          </p:nvPr>
        </p:nvSpPr>
        <p:spPr>
          <a:xfrm>
            <a:off x="511600" y="7398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dk1"/>
                </a:solidFill>
              </a:rPr>
              <a:t>An organism’s </a:t>
            </a:r>
            <a:r>
              <a:rPr lang="en-GB" sz="1700" b="1">
                <a:solidFill>
                  <a:schemeClr val="dk1"/>
                </a:solidFill>
              </a:rPr>
              <a:t>habitat</a:t>
            </a:r>
            <a:r>
              <a:rPr lang="en-GB" sz="1700">
                <a:solidFill>
                  <a:schemeClr val="dk1"/>
                </a:solidFill>
              </a:rPr>
              <a:t> is the environment it lives within.</a:t>
            </a:r>
            <a:endParaRPr sz="1700">
              <a:solidFill>
                <a:schemeClr val="dk1"/>
              </a:solidFill>
            </a:endParaRPr>
          </a:p>
          <a:p>
            <a:pPr marL="0" lvl="0" indent="0" algn="l" rtl="0">
              <a:spcBef>
                <a:spcPts val="1600"/>
              </a:spcBef>
              <a:spcAft>
                <a:spcPts val="0"/>
              </a:spcAft>
              <a:buNone/>
            </a:pPr>
            <a:r>
              <a:rPr lang="en-GB" sz="1700">
                <a:solidFill>
                  <a:schemeClr val="dk1"/>
                </a:solidFill>
              </a:rPr>
              <a:t>An </a:t>
            </a:r>
            <a:r>
              <a:rPr lang="en-GB" sz="1700" b="1">
                <a:solidFill>
                  <a:schemeClr val="dk1"/>
                </a:solidFill>
              </a:rPr>
              <a:t>ecosystem</a:t>
            </a:r>
            <a:r>
              <a:rPr lang="en-GB" sz="1700">
                <a:solidFill>
                  <a:schemeClr val="dk1"/>
                </a:solidFill>
              </a:rPr>
              <a:t> is made up of all of the living and non-living things in an area. </a:t>
            </a:r>
            <a:endParaRPr sz="1700">
              <a:solidFill>
                <a:schemeClr val="dk1"/>
              </a:solidFill>
            </a:endParaRPr>
          </a:p>
          <a:p>
            <a:pPr marL="0" lvl="0" indent="0" algn="l" rtl="0">
              <a:spcBef>
                <a:spcPts val="1600"/>
              </a:spcBef>
              <a:spcAft>
                <a:spcPts val="0"/>
              </a:spcAft>
              <a:buNone/>
            </a:pPr>
            <a:r>
              <a:rPr lang="en-GB" sz="1700">
                <a:solidFill>
                  <a:schemeClr val="dk1"/>
                </a:solidFill>
              </a:rPr>
              <a:t>We call a community of interacting₁ organisms and their physical environment an </a:t>
            </a:r>
            <a:r>
              <a:rPr lang="en-GB" sz="1700" b="1">
                <a:solidFill>
                  <a:schemeClr val="dk1"/>
                </a:solidFill>
              </a:rPr>
              <a:t>ecosystem</a:t>
            </a:r>
            <a:r>
              <a:rPr lang="en-GB" sz="1700">
                <a:solidFill>
                  <a:schemeClr val="dk1"/>
                </a:solidFill>
              </a:rPr>
              <a:t>. </a:t>
            </a:r>
            <a:endParaRPr sz="1700">
              <a:solidFill>
                <a:schemeClr val="dk1"/>
              </a:solidFill>
            </a:endParaRPr>
          </a:p>
          <a:p>
            <a:pPr marL="0" lvl="0" indent="0" algn="l" rtl="0">
              <a:spcBef>
                <a:spcPts val="1600"/>
              </a:spcBef>
              <a:spcAft>
                <a:spcPts val="0"/>
              </a:spcAft>
              <a:buNone/>
            </a:pPr>
            <a:r>
              <a:rPr lang="en-GB" sz="1700">
                <a:solidFill>
                  <a:schemeClr val="dk1"/>
                </a:solidFill>
              </a:rPr>
              <a:t>The physical environment includes the sun, soil, water, rocks and air.</a:t>
            </a:r>
            <a:endParaRPr sz="1700">
              <a:solidFill>
                <a:schemeClr val="dk1"/>
              </a:solidFill>
            </a:endParaRPr>
          </a:p>
          <a:p>
            <a:pPr marL="0" lvl="0" indent="0" algn="l" rtl="0">
              <a:spcBef>
                <a:spcPts val="1600"/>
              </a:spcBef>
              <a:spcAft>
                <a:spcPts val="1600"/>
              </a:spcAft>
              <a:buNone/>
            </a:pPr>
            <a:r>
              <a:rPr lang="en-GB" sz="1700"/>
              <a:t>Ecosystems can vary in size from a tiny pool of water to hundreds of square kilometres of desert.</a:t>
            </a:r>
            <a:endParaRPr sz="1700"/>
          </a:p>
        </p:txBody>
      </p:sp>
      <p:graphicFrame>
        <p:nvGraphicFramePr>
          <p:cNvPr id="226" name="Google Shape;226;p35"/>
          <p:cNvGraphicFramePr/>
          <p:nvPr/>
        </p:nvGraphicFramePr>
        <p:xfrm>
          <a:off x="6689363" y="953050"/>
          <a:ext cx="2365725" cy="2880300"/>
        </p:xfrm>
        <a:graphic>
          <a:graphicData uri="http://schemas.openxmlformats.org/drawingml/2006/table">
            <a:tbl>
              <a:tblPr>
                <a:noFill/>
                <a:tableStyleId>{E5A9F4C1-80D8-4E72-B6E0-04ACE9AC6CE4}</a:tableStyleId>
              </a:tblPr>
              <a:tblGrid>
                <a:gridCol w="23657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Would this picture below be an ecosystem?</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Explain your answer.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27" name="Google Shape;227;p35"/>
          <p:cNvGraphicFramePr/>
          <p:nvPr/>
        </p:nvGraphicFramePr>
        <p:xfrm>
          <a:off x="6797375" y="4213500"/>
          <a:ext cx="2134475" cy="700980"/>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involved directly</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28" name="Google Shape;228;p35"/>
          <p:cNvPicPr preferRelativeResize="0"/>
          <p:nvPr/>
        </p:nvPicPr>
        <p:blipFill>
          <a:blip r:embed="rId3">
            <a:alphaModFix/>
          </a:blip>
          <a:stretch>
            <a:fillRect/>
          </a:stretch>
        </p:blipFill>
        <p:spPr>
          <a:xfrm>
            <a:off x="6741337" y="2193125"/>
            <a:ext cx="2246550" cy="15971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sp>
        <p:nvSpPr>
          <p:cNvPr id="234" name="Google Shape;234;p36"/>
          <p:cNvSpPr txBox="1">
            <a:spLocks noGrp="1"/>
          </p:cNvSpPr>
          <p:nvPr>
            <p:ph type="body" idx="2"/>
          </p:nvPr>
        </p:nvSpPr>
        <p:spPr>
          <a:xfrm>
            <a:off x="548500" y="727250"/>
            <a:ext cx="6244800" cy="34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Within an </a:t>
            </a:r>
            <a:r>
              <a:rPr lang="en-GB" b="1">
                <a:solidFill>
                  <a:schemeClr val="dk1"/>
                </a:solidFill>
              </a:rPr>
              <a:t>ecosystem:</a:t>
            </a:r>
            <a:endParaRPr b="1">
              <a:solidFill>
                <a:schemeClr val="dk1"/>
              </a:solidFill>
            </a:endParaRPr>
          </a:p>
          <a:p>
            <a:pPr marL="457200" lvl="0" indent="-342900" algn="l" rtl="0">
              <a:spcBef>
                <a:spcPts val="1600"/>
              </a:spcBef>
              <a:spcAft>
                <a:spcPts val="0"/>
              </a:spcAft>
              <a:buClr>
                <a:schemeClr val="dk1"/>
              </a:buClr>
              <a:buSzPts val="1800"/>
              <a:buChar char="●"/>
            </a:pPr>
            <a:r>
              <a:rPr lang="en-GB" b="1">
                <a:solidFill>
                  <a:schemeClr val="dk1"/>
                </a:solidFill>
              </a:rPr>
              <a:t>Producers </a:t>
            </a:r>
            <a:r>
              <a:rPr lang="en-GB">
                <a:solidFill>
                  <a:schemeClr val="dk1"/>
                </a:solidFill>
              </a:rPr>
              <a:t>- Organisms that produce their own energy.</a:t>
            </a:r>
            <a:endParaRPr>
              <a:solidFill>
                <a:schemeClr val="dk1"/>
              </a:solidFill>
            </a:endParaRPr>
          </a:p>
          <a:p>
            <a:pPr marL="457200" lvl="0" indent="0" algn="l" rtl="0">
              <a:spcBef>
                <a:spcPts val="1600"/>
              </a:spcBef>
              <a:spcAft>
                <a:spcPts val="0"/>
              </a:spcAft>
              <a:buNone/>
            </a:pPr>
            <a:r>
              <a:rPr lang="en-GB">
                <a:solidFill>
                  <a:schemeClr val="dk1"/>
                </a:solidFill>
              </a:rPr>
              <a:t>Examples: plants and algae</a:t>
            </a:r>
            <a:endParaRPr>
              <a:solidFill>
                <a:schemeClr val="dk1"/>
              </a:solidFill>
            </a:endParaRPr>
          </a:p>
          <a:p>
            <a:pPr marL="0" lvl="0" indent="0" algn="l" rtl="0">
              <a:spcBef>
                <a:spcPts val="1600"/>
              </a:spcBef>
              <a:spcAft>
                <a:spcPts val="0"/>
              </a:spcAft>
              <a:buNone/>
            </a:pPr>
            <a:endParaRPr>
              <a:solidFill>
                <a:schemeClr val="dk1"/>
              </a:solidFill>
            </a:endParaRPr>
          </a:p>
          <a:p>
            <a:pPr marL="457200" lvl="0" indent="-342900" algn="l" rtl="0">
              <a:spcBef>
                <a:spcPts val="1600"/>
              </a:spcBef>
              <a:spcAft>
                <a:spcPts val="0"/>
              </a:spcAft>
              <a:buClr>
                <a:schemeClr val="dk1"/>
              </a:buClr>
              <a:buSzPts val="1800"/>
              <a:buChar char="●"/>
            </a:pPr>
            <a:r>
              <a:rPr lang="en-GB" b="1">
                <a:solidFill>
                  <a:schemeClr val="dk1"/>
                </a:solidFill>
              </a:rPr>
              <a:t>Consumers</a:t>
            </a:r>
            <a:r>
              <a:rPr lang="en-GB">
                <a:solidFill>
                  <a:schemeClr val="dk1"/>
                </a:solidFill>
              </a:rPr>
              <a:t> - Organisms that eat other organisms to get their energy.</a:t>
            </a:r>
            <a:endParaRPr>
              <a:solidFill>
                <a:schemeClr val="dk1"/>
              </a:solidFill>
            </a:endParaRPr>
          </a:p>
          <a:p>
            <a:pPr marL="457200" lvl="0" indent="0" algn="l" rtl="0">
              <a:spcBef>
                <a:spcPts val="1600"/>
              </a:spcBef>
              <a:spcAft>
                <a:spcPts val="0"/>
              </a:spcAft>
              <a:buNone/>
            </a:pPr>
            <a:r>
              <a:rPr lang="en-GB">
                <a:solidFill>
                  <a:schemeClr val="dk1"/>
                </a:solidFill>
              </a:rPr>
              <a:t>Examples: animals</a:t>
            </a:r>
            <a:endParaRPr>
              <a:solidFill>
                <a:schemeClr val="dk1"/>
              </a:solidFill>
            </a:endParaRPr>
          </a:p>
          <a:p>
            <a:pPr marL="0" lvl="0" indent="0" algn="l" rtl="0">
              <a:spcBef>
                <a:spcPts val="1600"/>
              </a:spcBef>
              <a:spcAft>
                <a:spcPts val="1600"/>
              </a:spcAft>
              <a:buNone/>
            </a:pPr>
            <a:endParaRPr sz="1700" b="1">
              <a:solidFill>
                <a:schemeClr val="dk1"/>
              </a:solidFill>
            </a:endParaRPr>
          </a:p>
        </p:txBody>
      </p:sp>
      <p:graphicFrame>
        <p:nvGraphicFramePr>
          <p:cNvPr id="235" name="Google Shape;235;p36"/>
          <p:cNvGraphicFramePr/>
          <p:nvPr/>
        </p:nvGraphicFramePr>
        <p:xfrm>
          <a:off x="6793300" y="852700"/>
          <a:ext cx="2142625" cy="3383220"/>
        </p:xfrm>
        <a:graphic>
          <a:graphicData uri="http://schemas.openxmlformats.org/drawingml/2006/table">
            <a:tbl>
              <a:tblPr>
                <a:noFill/>
                <a:tableStyleId>{E5A9F4C1-80D8-4E72-B6E0-04ACE9AC6CE4}</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Quenda’s eat insects, spiders, worms, plant roots, ferns, and fungi to get their nutrition.</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Would a Quenda be a producer or consumer?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36" name="Google Shape;236;p36"/>
          <p:cNvPicPr preferRelativeResize="0"/>
          <p:nvPr/>
        </p:nvPicPr>
        <p:blipFill>
          <a:blip r:embed="rId3">
            <a:alphaModFix/>
          </a:blip>
          <a:stretch>
            <a:fillRect/>
          </a:stretch>
        </p:blipFill>
        <p:spPr>
          <a:xfrm>
            <a:off x="6896313" y="2571749"/>
            <a:ext cx="1936600" cy="1452450"/>
          </a:xfrm>
          <a:prstGeom prst="rect">
            <a:avLst/>
          </a:prstGeom>
          <a:noFill/>
          <a:ln>
            <a:noFill/>
          </a:ln>
        </p:spPr>
      </p:pic>
      <p:graphicFrame>
        <p:nvGraphicFramePr>
          <p:cNvPr id="237" name="Google Shape;237;p36"/>
          <p:cNvGraphicFramePr/>
          <p:nvPr/>
        </p:nvGraphicFramePr>
        <p:xfrm>
          <a:off x="6797375" y="4213500"/>
          <a:ext cx="2134475" cy="700980"/>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group</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 name="Picture 2" descr="Image result for pencil">
            <a:extLst>
              <a:ext uri="{FF2B5EF4-FFF2-40B4-BE49-F238E27FC236}">
                <a16:creationId xmlns:a16="http://schemas.microsoft.com/office/drawing/2014/main" id="{0370A4D3-CC3C-4113-BF34-37D7FC8C97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graphicFrame>
        <p:nvGraphicFramePr>
          <p:cNvPr id="243" name="Google Shape;243;p37"/>
          <p:cNvGraphicFramePr/>
          <p:nvPr/>
        </p:nvGraphicFramePr>
        <p:xfrm>
          <a:off x="7301375" y="852700"/>
          <a:ext cx="1634550" cy="1371540"/>
        </p:xfrm>
        <a:graphic>
          <a:graphicData uri="http://schemas.openxmlformats.org/drawingml/2006/table">
            <a:tbl>
              <a:tblPr>
                <a:noFill/>
                <a:tableStyleId>{E5A9F4C1-80D8-4E72-B6E0-04ACE9AC6CE4}</a:tableStyleId>
              </a:tblPr>
              <a:tblGrid>
                <a:gridCol w="16345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the difference between an omnivore and carnivore?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44" name="Google Shape;244;p37"/>
          <p:cNvSpPr txBox="1"/>
          <p:nvPr/>
        </p:nvSpPr>
        <p:spPr>
          <a:xfrm>
            <a:off x="1911225" y="4222225"/>
            <a:ext cx="11541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Producer</a:t>
            </a:r>
            <a:endParaRPr b="1">
              <a:latin typeface="Century Gothic"/>
              <a:ea typeface="Century Gothic"/>
              <a:cs typeface="Century Gothic"/>
              <a:sym typeface="Century Gothic"/>
            </a:endParaRPr>
          </a:p>
        </p:txBody>
      </p:sp>
      <p:sp>
        <p:nvSpPr>
          <p:cNvPr id="245" name="Google Shape;245;p37"/>
          <p:cNvSpPr txBox="1"/>
          <p:nvPr/>
        </p:nvSpPr>
        <p:spPr>
          <a:xfrm>
            <a:off x="3217775" y="4145300"/>
            <a:ext cx="11541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Herbivore</a:t>
            </a:r>
            <a:endParaRPr b="1">
              <a:latin typeface="Century Gothic"/>
              <a:ea typeface="Century Gothic"/>
              <a:cs typeface="Century Gothic"/>
              <a:sym typeface="Century Gothic"/>
            </a:endParaRPr>
          </a:p>
        </p:txBody>
      </p:sp>
      <p:sp>
        <p:nvSpPr>
          <p:cNvPr id="246" name="Google Shape;246;p37"/>
          <p:cNvSpPr txBox="1"/>
          <p:nvPr/>
        </p:nvSpPr>
        <p:spPr>
          <a:xfrm>
            <a:off x="4676775" y="4164950"/>
            <a:ext cx="11541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Carnivore</a:t>
            </a:r>
            <a:endParaRPr b="1">
              <a:latin typeface="Century Gothic"/>
              <a:ea typeface="Century Gothic"/>
              <a:cs typeface="Century Gothic"/>
              <a:sym typeface="Century Gothic"/>
            </a:endParaRPr>
          </a:p>
        </p:txBody>
      </p:sp>
      <p:sp>
        <p:nvSpPr>
          <p:cNvPr id="247" name="Google Shape;247;p37"/>
          <p:cNvSpPr txBox="1"/>
          <p:nvPr/>
        </p:nvSpPr>
        <p:spPr>
          <a:xfrm>
            <a:off x="3869275" y="4551350"/>
            <a:ext cx="11541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entury Gothic"/>
                <a:ea typeface="Century Gothic"/>
                <a:cs typeface="Century Gothic"/>
                <a:sym typeface="Century Gothic"/>
              </a:rPr>
              <a:t>Omnivore</a:t>
            </a:r>
            <a:endParaRPr b="1">
              <a:latin typeface="Century Gothic"/>
              <a:ea typeface="Century Gothic"/>
              <a:cs typeface="Century Gothic"/>
              <a:sym typeface="Century Gothic"/>
            </a:endParaRPr>
          </a:p>
        </p:txBody>
      </p:sp>
      <p:cxnSp>
        <p:nvCxnSpPr>
          <p:cNvPr id="248" name="Google Shape;248;p37"/>
          <p:cNvCxnSpPr>
            <a:endCxn id="245" idx="1"/>
          </p:cNvCxnSpPr>
          <p:nvPr/>
        </p:nvCxnSpPr>
        <p:spPr>
          <a:xfrm rot="10800000" flipH="1">
            <a:off x="2814575" y="4371050"/>
            <a:ext cx="403200" cy="39300"/>
          </a:xfrm>
          <a:prstGeom prst="straightConnector1">
            <a:avLst/>
          </a:prstGeom>
          <a:noFill/>
          <a:ln w="28575" cap="flat" cmpd="sng">
            <a:solidFill>
              <a:srgbClr val="000000"/>
            </a:solidFill>
            <a:prstDash val="solid"/>
            <a:round/>
            <a:headEnd type="none" w="med" len="med"/>
            <a:tailEnd type="triangle" w="med" len="med"/>
          </a:ln>
        </p:spPr>
      </p:cxnSp>
      <p:cxnSp>
        <p:nvCxnSpPr>
          <p:cNvPr id="249" name="Google Shape;249;p37"/>
          <p:cNvCxnSpPr>
            <a:endCxn id="247" idx="1"/>
          </p:cNvCxnSpPr>
          <p:nvPr/>
        </p:nvCxnSpPr>
        <p:spPr>
          <a:xfrm>
            <a:off x="2759575" y="4603100"/>
            <a:ext cx="1109700" cy="174000"/>
          </a:xfrm>
          <a:prstGeom prst="straightConnector1">
            <a:avLst/>
          </a:prstGeom>
          <a:noFill/>
          <a:ln w="28575" cap="flat" cmpd="sng">
            <a:solidFill>
              <a:srgbClr val="000000"/>
            </a:solidFill>
            <a:prstDash val="solid"/>
            <a:round/>
            <a:headEnd type="none" w="med" len="med"/>
            <a:tailEnd type="triangle" w="med" len="med"/>
          </a:ln>
        </p:spPr>
      </p:cxnSp>
      <p:cxnSp>
        <p:nvCxnSpPr>
          <p:cNvPr id="250" name="Google Shape;250;p37"/>
          <p:cNvCxnSpPr/>
          <p:nvPr/>
        </p:nvCxnSpPr>
        <p:spPr>
          <a:xfrm>
            <a:off x="4232125" y="4371050"/>
            <a:ext cx="518100" cy="0"/>
          </a:xfrm>
          <a:prstGeom prst="straightConnector1">
            <a:avLst/>
          </a:prstGeom>
          <a:noFill/>
          <a:ln w="28575" cap="flat" cmpd="sng">
            <a:solidFill>
              <a:srgbClr val="000000"/>
            </a:solidFill>
            <a:prstDash val="solid"/>
            <a:round/>
            <a:headEnd type="none" w="med" len="med"/>
            <a:tailEnd type="triangle" w="med" len="med"/>
          </a:ln>
        </p:spPr>
      </p:cxnSp>
      <p:cxnSp>
        <p:nvCxnSpPr>
          <p:cNvPr id="251" name="Google Shape;251;p37"/>
          <p:cNvCxnSpPr/>
          <p:nvPr/>
        </p:nvCxnSpPr>
        <p:spPr>
          <a:xfrm rot="10800000" flipH="1">
            <a:off x="4825525" y="4485650"/>
            <a:ext cx="372600" cy="211200"/>
          </a:xfrm>
          <a:prstGeom prst="straightConnector1">
            <a:avLst/>
          </a:prstGeom>
          <a:noFill/>
          <a:ln w="28575" cap="flat" cmpd="sng">
            <a:solidFill>
              <a:srgbClr val="000000"/>
            </a:solidFill>
            <a:prstDash val="solid"/>
            <a:round/>
            <a:headEnd type="none" w="med" len="med"/>
            <a:tailEnd type="triangle" w="med" len="med"/>
          </a:ln>
        </p:spPr>
      </p:cxnSp>
      <p:cxnSp>
        <p:nvCxnSpPr>
          <p:cNvPr id="252" name="Google Shape;252;p37"/>
          <p:cNvCxnSpPr/>
          <p:nvPr/>
        </p:nvCxnSpPr>
        <p:spPr>
          <a:xfrm>
            <a:off x="3755350" y="4460600"/>
            <a:ext cx="414000" cy="200700"/>
          </a:xfrm>
          <a:prstGeom prst="straightConnector1">
            <a:avLst/>
          </a:prstGeom>
          <a:noFill/>
          <a:ln w="28575" cap="flat" cmpd="sng">
            <a:solidFill>
              <a:srgbClr val="000000"/>
            </a:solidFill>
            <a:prstDash val="solid"/>
            <a:round/>
            <a:headEnd type="none" w="med" len="med"/>
            <a:tailEnd type="triangle" w="med" len="med"/>
          </a:ln>
        </p:spPr>
      </p:cxnSp>
      <p:graphicFrame>
        <p:nvGraphicFramePr>
          <p:cNvPr id="253" name="Google Shape;253;p37"/>
          <p:cNvGraphicFramePr/>
          <p:nvPr/>
        </p:nvGraphicFramePr>
        <p:xfrm>
          <a:off x="667450" y="913263"/>
          <a:ext cx="6589800" cy="2834490"/>
        </p:xfrm>
        <a:graphic>
          <a:graphicData uri="http://schemas.openxmlformats.org/drawingml/2006/table">
            <a:tbl>
              <a:tblPr>
                <a:noFill/>
                <a:tableStyleId>{E5A9F4C1-80D8-4E72-B6E0-04ACE9AC6CE4}</a:tableStyleId>
              </a:tblPr>
              <a:tblGrid>
                <a:gridCol w="1120875">
                  <a:extLst>
                    <a:ext uri="{9D8B030D-6E8A-4147-A177-3AD203B41FA5}">
                      <a16:colId xmlns:a16="http://schemas.microsoft.com/office/drawing/2014/main" val="20000"/>
                    </a:ext>
                  </a:extLst>
                </a:gridCol>
                <a:gridCol w="1153100">
                  <a:extLst>
                    <a:ext uri="{9D8B030D-6E8A-4147-A177-3AD203B41FA5}">
                      <a16:colId xmlns:a16="http://schemas.microsoft.com/office/drawing/2014/main" val="20001"/>
                    </a:ext>
                  </a:extLst>
                </a:gridCol>
                <a:gridCol w="1988525">
                  <a:extLst>
                    <a:ext uri="{9D8B030D-6E8A-4147-A177-3AD203B41FA5}">
                      <a16:colId xmlns:a16="http://schemas.microsoft.com/office/drawing/2014/main" val="20002"/>
                    </a:ext>
                  </a:extLst>
                </a:gridCol>
                <a:gridCol w="23273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Type</a:t>
                      </a:r>
                      <a:endParaRPr b="1">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Term</a:t>
                      </a:r>
                      <a:endParaRPr b="1">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Definition</a:t>
                      </a:r>
                      <a:endParaRPr b="1">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Examples</a:t>
                      </a:r>
                      <a:endParaRPr b="1">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latin typeface="Century Gothic"/>
                          <a:ea typeface="Century Gothic"/>
                          <a:cs typeface="Century Gothic"/>
                          <a:sym typeface="Century Gothic"/>
                        </a:rPr>
                        <a:t>Producer</a:t>
                      </a:r>
                      <a:endParaRPr>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b="1">
                          <a:latin typeface="Century Gothic"/>
                          <a:ea typeface="Century Gothic"/>
                          <a:cs typeface="Century Gothic"/>
                          <a:sym typeface="Century Gothic"/>
                        </a:rPr>
                        <a:t>Producer</a:t>
                      </a:r>
                      <a:endParaRPr b="1">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Uses energy from the sun to make its own food</a:t>
                      </a:r>
                      <a:endParaRPr>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Plants (grass, trees, shrubs), algae (seaweed, plankton)</a:t>
                      </a:r>
                      <a:endParaRPr>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latin typeface="Century Gothic"/>
                          <a:ea typeface="Century Gothic"/>
                          <a:cs typeface="Century Gothic"/>
                          <a:sym typeface="Century Gothic"/>
                        </a:rPr>
                        <a:t>Consumer</a:t>
                      </a:r>
                      <a:endParaRPr>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b="1">
                          <a:latin typeface="Century Gothic"/>
                          <a:ea typeface="Century Gothic"/>
                          <a:cs typeface="Century Gothic"/>
                          <a:sym typeface="Century Gothic"/>
                        </a:rPr>
                        <a:t>Herbivore</a:t>
                      </a:r>
                      <a:endParaRPr b="1">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Eat plants (producers)</a:t>
                      </a:r>
                      <a:endParaRPr>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Cows, snails, sheep, kangaroos</a:t>
                      </a:r>
                      <a:endParaRPr>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solidFill>
                            <a:schemeClr val="dk1"/>
                          </a:solidFill>
                          <a:latin typeface="Century Gothic"/>
                          <a:ea typeface="Century Gothic"/>
                          <a:cs typeface="Century Gothic"/>
                          <a:sym typeface="Century Gothic"/>
                        </a:rPr>
                        <a:t>Consumer</a:t>
                      </a:r>
                      <a:endParaRPr>
                        <a:solidFill>
                          <a:schemeClr val="dk1"/>
                        </a:solidFill>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b="1">
                          <a:solidFill>
                            <a:schemeClr val="dk1"/>
                          </a:solidFill>
                          <a:latin typeface="Century Gothic"/>
                          <a:ea typeface="Century Gothic"/>
                          <a:cs typeface="Century Gothic"/>
                          <a:sym typeface="Century Gothic"/>
                        </a:rPr>
                        <a:t>Carnivore</a:t>
                      </a:r>
                      <a:endParaRPr b="1">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Eat animals</a:t>
                      </a:r>
                      <a:endParaRPr>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Lion, shark, snake, spider</a:t>
                      </a:r>
                      <a:endParaRPr>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latin typeface="Century Gothic"/>
                          <a:ea typeface="Century Gothic"/>
                          <a:cs typeface="Century Gothic"/>
                          <a:sym typeface="Century Gothic"/>
                        </a:rPr>
                        <a:t>Consumer</a:t>
                      </a:r>
                      <a:endParaRPr>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b="1">
                          <a:latin typeface="Century Gothic"/>
                          <a:ea typeface="Century Gothic"/>
                          <a:cs typeface="Century Gothic"/>
                          <a:sym typeface="Century Gothic"/>
                        </a:rPr>
                        <a:t>Omnivore</a:t>
                      </a:r>
                      <a:endParaRPr b="1">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Eat both plants and animals</a:t>
                      </a:r>
                      <a:endParaRPr>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Human, pig, rat, turtle, chicken</a:t>
                      </a:r>
                      <a:endParaRPr>
                        <a:latin typeface="Century Gothic"/>
                        <a:ea typeface="Century Gothic"/>
                        <a:cs typeface="Century Gothic"/>
                        <a:sym typeface="Century Gothic"/>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57"/>
        <p:cNvGrpSpPr/>
        <p:nvPr/>
      </p:nvGrpSpPr>
      <p:grpSpPr>
        <a:xfrm>
          <a:off x="0" y="0"/>
          <a:ext cx="0" cy="0"/>
          <a:chOff x="0" y="0"/>
          <a:chExt cx="0" cy="0"/>
        </a:xfrm>
      </p:grpSpPr>
      <p:sp>
        <p:nvSpPr>
          <p:cNvPr id="258" name="Google Shape;258;p3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sp>
        <p:nvSpPr>
          <p:cNvPr id="259" name="Google Shape;259;p3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 the Lion King the </a:t>
            </a:r>
            <a:r>
              <a:rPr lang="en-GB" b="1">
                <a:solidFill>
                  <a:schemeClr val="dk1"/>
                </a:solidFill>
              </a:rPr>
              <a:t>habitat</a:t>
            </a:r>
            <a:r>
              <a:rPr lang="en-GB">
                <a:solidFill>
                  <a:schemeClr val="dk1"/>
                </a:solidFill>
              </a:rPr>
              <a:t> that Simba lives in is the Pride Land (grass lands).</a:t>
            </a:r>
            <a:endParaRPr>
              <a:solidFill>
                <a:schemeClr val="dk1"/>
              </a:solidFill>
            </a:endParaRPr>
          </a:p>
          <a:p>
            <a:pPr marL="0" lvl="0" indent="0" algn="l" rtl="0">
              <a:spcBef>
                <a:spcPts val="1600"/>
              </a:spcBef>
              <a:spcAft>
                <a:spcPts val="0"/>
              </a:spcAft>
              <a:buNone/>
            </a:pPr>
            <a:r>
              <a:rPr lang="en-GB">
                <a:solidFill>
                  <a:schemeClr val="dk1"/>
                </a:solidFill>
              </a:rPr>
              <a:t>Some </a:t>
            </a:r>
            <a:r>
              <a:rPr lang="en-GB" b="1">
                <a:solidFill>
                  <a:schemeClr val="dk1"/>
                </a:solidFill>
              </a:rPr>
              <a:t>producers₁</a:t>
            </a:r>
            <a:r>
              <a:rPr lang="en-GB">
                <a:solidFill>
                  <a:schemeClr val="dk1"/>
                </a:solidFill>
              </a:rPr>
              <a:t> in Simba’s Pride Land would be plants, grasses and trees.</a:t>
            </a:r>
            <a:endParaRPr>
              <a:solidFill>
                <a:schemeClr val="dk1"/>
              </a:solidFill>
            </a:endParaRPr>
          </a:p>
          <a:p>
            <a:pPr marL="0" lvl="0" indent="0" algn="l" rtl="0">
              <a:spcBef>
                <a:spcPts val="1600"/>
              </a:spcBef>
              <a:spcAft>
                <a:spcPts val="0"/>
              </a:spcAft>
              <a:buClr>
                <a:schemeClr val="dk1"/>
              </a:buClr>
              <a:buSzPts val="1100"/>
              <a:buFont typeface="Arial"/>
              <a:buNone/>
            </a:pPr>
            <a:r>
              <a:rPr lang="en-GB" b="1">
                <a:solidFill>
                  <a:schemeClr val="dk1"/>
                </a:solidFill>
              </a:rPr>
              <a:t>Primary Consumers</a:t>
            </a:r>
            <a:r>
              <a:rPr lang="en-GB">
                <a:solidFill>
                  <a:schemeClr val="dk1"/>
                </a:solidFill>
              </a:rPr>
              <a:t> in the Pride Land are herbivores, or animals that eat only the plants and grasses. Examples of these animals are elephants, zebras and antelope.</a:t>
            </a:r>
            <a:endParaRPr>
              <a:solidFill>
                <a:schemeClr val="dk1"/>
              </a:solidFill>
            </a:endParaRPr>
          </a:p>
          <a:p>
            <a:pPr marL="0" lvl="0" indent="0" algn="l" rtl="0">
              <a:spcBef>
                <a:spcPts val="1600"/>
              </a:spcBef>
              <a:spcAft>
                <a:spcPts val="1600"/>
              </a:spcAft>
              <a:buNone/>
            </a:pPr>
            <a:r>
              <a:rPr lang="en-GB" b="1">
                <a:solidFill>
                  <a:schemeClr val="dk1"/>
                </a:solidFill>
              </a:rPr>
              <a:t>Secondary Consumers </a:t>
            </a:r>
            <a:r>
              <a:rPr lang="en-GB">
                <a:solidFill>
                  <a:schemeClr val="dk1"/>
                </a:solidFill>
              </a:rPr>
              <a:t>are animals like cheetahs and hyenas that eat the zebras and other carnivores.</a:t>
            </a:r>
            <a:endParaRPr>
              <a:solidFill>
                <a:schemeClr val="dk1"/>
              </a:solidFill>
            </a:endParaRPr>
          </a:p>
        </p:txBody>
      </p:sp>
      <p:graphicFrame>
        <p:nvGraphicFramePr>
          <p:cNvPr id="260" name="Google Shape;260;p38"/>
          <p:cNvGraphicFramePr/>
          <p:nvPr/>
        </p:nvGraphicFramePr>
        <p:xfrm>
          <a:off x="6685300" y="852700"/>
          <a:ext cx="2142625" cy="3550860"/>
        </p:xfrm>
        <a:graphic>
          <a:graphicData uri="http://schemas.openxmlformats.org/drawingml/2006/table">
            <a:tbl>
              <a:tblPr>
                <a:noFill/>
                <a:tableStyleId>{E5A9F4C1-80D8-4E72-B6E0-04ACE9AC6CE4}</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Cheetas and hyenas only eat other animals. This makes them…</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Herbivores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Omnivores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Carnivores</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61" name="Google Shape;261;p38"/>
          <p:cNvGraphicFramePr/>
          <p:nvPr/>
        </p:nvGraphicFramePr>
        <p:xfrm>
          <a:off x="6807325" y="4301300"/>
          <a:ext cx="2134475" cy="700980"/>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make their own food</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62" name="Google Shape;262;p38"/>
          <p:cNvPicPr preferRelativeResize="0"/>
          <p:nvPr/>
        </p:nvPicPr>
        <p:blipFill rotWithShape="1">
          <a:blip r:embed="rId3">
            <a:alphaModFix/>
          </a:blip>
          <a:srcRect l="15900" t="31361" r="24568"/>
          <a:stretch/>
        </p:blipFill>
        <p:spPr>
          <a:xfrm>
            <a:off x="6807325" y="2571750"/>
            <a:ext cx="1898579" cy="164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sp>
        <p:nvSpPr>
          <p:cNvPr id="268" name="Google Shape;268;p39"/>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rPr>
              <a:t>Food chains</a:t>
            </a:r>
            <a:r>
              <a:rPr lang="en-GB" sz="1600">
                <a:solidFill>
                  <a:schemeClr val="dk1"/>
                </a:solidFill>
              </a:rPr>
              <a:t> show which organisms eat other organisms.</a:t>
            </a:r>
            <a:endParaRPr sz="1600">
              <a:solidFill>
                <a:schemeClr val="dk1"/>
              </a:solidFill>
            </a:endParaRPr>
          </a:p>
          <a:p>
            <a:pPr marL="0" lvl="0" indent="0" algn="ctr" rtl="0">
              <a:spcBef>
                <a:spcPts val="0"/>
              </a:spcBef>
              <a:spcAft>
                <a:spcPts val="0"/>
              </a:spcAft>
              <a:buNone/>
            </a:pPr>
            <a:r>
              <a:rPr lang="en-GB" sz="1600" b="1">
                <a:solidFill>
                  <a:schemeClr val="dk1"/>
                </a:solidFill>
              </a:rPr>
              <a:t>Grass → Rabbit → Fox</a:t>
            </a:r>
            <a:endParaRPr sz="1600" b="1">
              <a:solidFill>
                <a:schemeClr val="dk1"/>
              </a:solidFill>
            </a:endParaRPr>
          </a:p>
          <a:p>
            <a:pPr marL="0" lvl="0" indent="0" algn="l" rtl="0">
              <a:spcBef>
                <a:spcPts val="0"/>
              </a:spcBef>
              <a:spcAft>
                <a:spcPts val="0"/>
              </a:spcAft>
              <a:buNone/>
            </a:pPr>
            <a:r>
              <a:rPr lang="en-GB" sz="1600">
                <a:solidFill>
                  <a:schemeClr val="dk1"/>
                </a:solidFill>
              </a:rPr>
              <a:t>The arrows show the transfer of energy from one organism to the next.</a:t>
            </a:r>
            <a:endParaRPr sz="1600">
              <a:solidFill>
                <a:schemeClr val="dk1"/>
              </a:solidFill>
            </a:endParaRPr>
          </a:p>
          <a:p>
            <a:pPr marL="0" lvl="0" indent="0" algn="l" rtl="0">
              <a:spcBef>
                <a:spcPts val="1000"/>
              </a:spcBef>
              <a:spcAft>
                <a:spcPts val="0"/>
              </a:spcAft>
              <a:buNone/>
            </a:pPr>
            <a:r>
              <a:rPr lang="en-GB" sz="1600">
                <a:solidFill>
                  <a:schemeClr val="dk1"/>
                </a:solidFill>
              </a:rPr>
              <a:t>Food chains always start with a </a:t>
            </a:r>
            <a:r>
              <a:rPr lang="en-GB" sz="1600" b="1">
                <a:solidFill>
                  <a:schemeClr val="dk1"/>
                </a:solidFill>
              </a:rPr>
              <a:t>producer</a:t>
            </a:r>
            <a:r>
              <a:rPr lang="en-GB" sz="1600">
                <a:solidFill>
                  <a:schemeClr val="dk1"/>
                </a:solidFill>
              </a:rPr>
              <a:t>.</a:t>
            </a:r>
            <a:endParaRPr sz="1600">
              <a:solidFill>
                <a:schemeClr val="dk1"/>
              </a:solidFill>
            </a:endParaRPr>
          </a:p>
          <a:p>
            <a:pPr marL="0" lvl="0" indent="0" algn="l" rtl="0">
              <a:spcBef>
                <a:spcPts val="1000"/>
              </a:spcBef>
              <a:spcAft>
                <a:spcPts val="0"/>
              </a:spcAft>
              <a:buNone/>
            </a:pPr>
            <a:r>
              <a:rPr lang="en-GB" sz="1600">
                <a:solidFill>
                  <a:schemeClr val="dk1"/>
                </a:solidFill>
              </a:rPr>
              <a:t>We classify organisms based on their position in a food chain.</a:t>
            </a:r>
            <a:endParaRPr sz="1600">
              <a:solidFill>
                <a:schemeClr val="dk1"/>
              </a:solidFill>
            </a:endParaRPr>
          </a:p>
          <a:p>
            <a:pPr marL="457200" lvl="0" indent="-330200" algn="l" rtl="0">
              <a:spcBef>
                <a:spcPts val="0"/>
              </a:spcBef>
              <a:spcAft>
                <a:spcPts val="0"/>
              </a:spcAft>
              <a:buClr>
                <a:schemeClr val="dk1"/>
              </a:buClr>
              <a:buSzPts val="1600"/>
              <a:buChar char="●"/>
            </a:pPr>
            <a:r>
              <a:rPr lang="en-GB" sz="1600" b="1">
                <a:solidFill>
                  <a:schemeClr val="dk1"/>
                </a:solidFill>
              </a:rPr>
              <a:t>Primary consumers</a:t>
            </a:r>
            <a:r>
              <a:rPr lang="en-GB" sz="1600">
                <a:solidFill>
                  <a:schemeClr val="dk1"/>
                </a:solidFill>
              </a:rPr>
              <a:t> are animals that eat the producers (e.g. plants).</a:t>
            </a:r>
            <a:endParaRPr sz="1600">
              <a:solidFill>
                <a:schemeClr val="dk1"/>
              </a:solidFill>
            </a:endParaRPr>
          </a:p>
          <a:p>
            <a:pPr marL="457200" lvl="0" indent="-330200" algn="l" rtl="0">
              <a:spcBef>
                <a:spcPts val="0"/>
              </a:spcBef>
              <a:spcAft>
                <a:spcPts val="0"/>
              </a:spcAft>
              <a:buClr>
                <a:schemeClr val="dk1"/>
              </a:buClr>
              <a:buSzPts val="1600"/>
              <a:buChar char="●"/>
            </a:pPr>
            <a:r>
              <a:rPr lang="en-GB" sz="1600" b="1">
                <a:solidFill>
                  <a:schemeClr val="dk1"/>
                </a:solidFill>
              </a:rPr>
              <a:t>Secondary consumers</a:t>
            </a:r>
            <a:r>
              <a:rPr lang="en-GB" sz="1600">
                <a:solidFill>
                  <a:schemeClr val="dk1"/>
                </a:solidFill>
              </a:rPr>
              <a:t> are animals that eat the primary consumers (e.g. lion eating an antelope).</a:t>
            </a:r>
            <a:endParaRPr sz="1600"/>
          </a:p>
        </p:txBody>
      </p:sp>
      <p:graphicFrame>
        <p:nvGraphicFramePr>
          <p:cNvPr id="269" name="Google Shape;269;p39"/>
          <p:cNvGraphicFramePr/>
          <p:nvPr/>
        </p:nvGraphicFramePr>
        <p:xfrm>
          <a:off x="6685300" y="852700"/>
          <a:ext cx="2142625" cy="1874460"/>
        </p:xfrm>
        <a:graphic>
          <a:graphicData uri="http://schemas.openxmlformats.org/drawingml/2006/table">
            <a:tbl>
              <a:tblPr>
                <a:noFill/>
                <a:tableStyleId>{E5A9F4C1-80D8-4E72-B6E0-04ACE9AC6CE4}</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Clr>
                          <a:schemeClr val="dk1"/>
                        </a:buClr>
                        <a:buSzPts val="1100"/>
                        <a:buFont typeface="Arial"/>
                        <a:buNone/>
                      </a:pPr>
                      <a:r>
                        <a:rPr lang="en-GB" sz="1100">
                          <a:latin typeface="Century Gothic"/>
                          <a:ea typeface="Century Gothic"/>
                          <a:cs typeface="Century Gothic"/>
                          <a:sym typeface="Century Gothic"/>
                        </a:rPr>
                        <a:t>What would the Quoll be?</a:t>
                      </a:r>
                      <a:endParaRPr sz="1100">
                        <a:latin typeface="Century Gothic"/>
                        <a:ea typeface="Century Gothic"/>
                        <a:cs typeface="Century Gothic"/>
                        <a:sym typeface="Century Gothic"/>
                      </a:endParaRPr>
                    </a:p>
                    <a:p>
                      <a:pPr marL="457200" lvl="0" indent="-298450" algn="l" rtl="0">
                        <a:spcBef>
                          <a:spcPts val="0"/>
                        </a:spcBef>
                        <a:spcAft>
                          <a:spcPts val="0"/>
                        </a:spcAft>
                        <a:buClr>
                          <a:srgbClr val="000000"/>
                        </a:buClr>
                        <a:buSzPts val="1100"/>
                        <a:buFont typeface="Century Gothic"/>
                        <a:buAutoNum type="arabicPeriod"/>
                      </a:pPr>
                      <a:r>
                        <a:rPr lang="en-GB" sz="1100">
                          <a:latin typeface="Century Gothic"/>
                          <a:ea typeface="Century Gothic"/>
                          <a:cs typeface="Century Gothic"/>
                          <a:sym typeface="Century Gothic"/>
                        </a:rPr>
                        <a:t>Producer</a:t>
                      </a:r>
                      <a:endParaRPr sz="1100">
                        <a:latin typeface="Century Gothic"/>
                        <a:ea typeface="Century Gothic"/>
                        <a:cs typeface="Century Gothic"/>
                        <a:sym typeface="Century Gothic"/>
                      </a:endParaRPr>
                    </a:p>
                    <a:p>
                      <a:pPr marL="457200" lvl="0" indent="-298450" algn="l" rtl="0">
                        <a:spcBef>
                          <a:spcPts val="0"/>
                        </a:spcBef>
                        <a:spcAft>
                          <a:spcPts val="0"/>
                        </a:spcAft>
                        <a:buClr>
                          <a:srgbClr val="000000"/>
                        </a:buClr>
                        <a:buSzPts val="1100"/>
                        <a:buFont typeface="Century Gothic"/>
                        <a:buAutoNum type="arabicPeriod"/>
                      </a:pPr>
                      <a:r>
                        <a:rPr lang="en-GB" sz="1100">
                          <a:latin typeface="Century Gothic"/>
                          <a:ea typeface="Century Gothic"/>
                          <a:cs typeface="Century Gothic"/>
                          <a:sym typeface="Century Gothic"/>
                        </a:rPr>
                        <a:t>Primary Consumer</a:t>
                      </a:r>
                      <a:endParaRPr sz="1100">
                        <a:latin typeface="Century Gothic"/>
                        <a:ea typeface="Century Gothic"/>
                        <a:cs typeface="Century Gothic"/>
                        <a:sym typeface="Century Gothic"/>
                      </a:endParaRPr>
                    </a:p>
                    <a:p>
                      <a:pPr marL="457200" lvl="0" indent="-298450" algn="l" rtl="0">
                        <a:spcBef>
                          <a:spcPts val="0"/>
                        </a:spcBef>
                        <a:spcAft>
                          <a:spcPts val="0"/>
                        </a:spcAft>
                        <a:buClr>
                          <a:srgbClr val="000000"/>
                        </a:buClr>
                        <a:buSzPts val="1100"/>
                        <a:buFont typeface="Century Gothic"/>
                        <a:buAutoNum type="arabicPeriod"/>
                      </a:pPr>
                      <a:r>
                        <a:rPr lang="en-GB" sz="1100">
                          <a:latin typeface="Century Gothic"/>
                          <a:ea typeface="Century Gothic"/>
                          <a:cs typeface="Century Gothic"/>
                          <a:sym typeface="Century Gothic"/>
                        </a:rPr>
                        <a:t>Secondary Consumer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Tree → Insect → Quoll</a:t>
                      </a:r>
                      <a:endParaRPr sz="1100" b="1">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0" name="Google Shape;270;p39"/>
          <p:cNvSpPr txBox="1"/>
          <p:nvPr/>
        </p:nvSpPr>
        <p:spPr>
          <a:xfrm>
            <a:off x="376375" y="4442500"/>
            <a:ext cx="62448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700" b="1">
                <a:solidFill>
                  <a:schemeClr val="dk1"/>
                </a:solidFill>
                <a:latin typeface="Century Gothic"/>
                <a:ea typeface="Century Gothic"/>
                <a:cs typeface="Century Gothic"/>
                <a:sym typeface="Century Gothic"/>
              </a:rPr>
              <a:t>Producers → Primary consumers → Secondary consumers</a:t>
            </a:r>
            <a:endParaRPr>
              <a:latin typeface="Century Gothic"/>
              <a:ea typeface="Century Gothic"/>
              <a:cs typeface="Century Gothic"/>
              <a:sym typeface="Century Gothic"/>
            </a:endParaRPr>
          </a:p>
        </p:txBody>
      </p:sp>
      <p:pic>
        <p:nvPicPr>
          <p:cNvPr id="271" name="Google Shape;271;p39"/>
          <p:cNvPicPr preferRelativeResize="0"/>
          <p:nvPr/>
        </p:nvPicPr>
        <p:blipFill rotWithShape="1">
          <a:blip r:embed="rId3">
            <a:alphaModFix/>
          </a:blip>
          <a:srcRect l="13517" t="21142" r="24389" b="13219"/>
          <a:stretch/>
        </p:blipFill>
        <p:spPr>
          <a:xfrm>
            <a:off x="6685300" y="2681724"/>
            <a:ext cx="2297600" cy="1621249"/>
          </a:xfrm>
          <a:prstGeom prst="rect">
            <a:avLst/>
          </a:prstGeom>
          <a:noFill/>
          <a:ln>
            <a:noFill/>
          </a:ln>
        </p:spPr>
      </p:pic>
      <p:pic>
        <p:nvPicPr>
          <p:cNvPr id="7" name="Picture 2" descr="Image result for pencil">
            <a:extLst>
              <a:ext uri="{FF2B5EF4-FFF2-40B4-BE49-F238E27FC236}">
                <a16:creationId xmlns:a16="http://schemas.microsoft.com/office/drawing/2014/main" id="{582688AE-762C-4196-9329-4D4B2D198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sp>
        <p:nvSpPr>
          <p:cNvPr id="277" name="Google Shape;277;p40"/>
          <p:cNvSpPr txBox="1">
            <a:spLocks noGrp="1"/>
          </p:cNvSpPr>
          <p:nvPr>
            <p:ph type="body" idx="2"/>
          </p:nvPr>
        </p:nvSpPr>
        <p:spPr>
          <a:xfrm>
            <a:off x="552550" y="1606950"/>
            <a:ext cx="6173700" cy="3110700"/>
          </a:xfrm>
          <a:prstGeom prst="rect">
            <a:avLst/>
          </a:prstGeom>
        </p:spPr>
        <p:txBody>
          <a:bodyPr spcFirstLastPara="1" wrap="square" lIns="91425" tIns="91425" rIns="91425" bIns="91425" anchor="t" anchorCtr="0">
            <a:noAutofit/>
          </a:bodyPr>
          <a:lstStyle/>
          <a:p>
            <a:pPr marL="457200" lvl="0" indent="-336550" algn="l" rtl="0">
              <a:spcBef>
                <a:spcPts val="1000"/>
              </a:spcBef>
              <a:spcAft>
                <a:spcPts val="0"/>
              </a:spcAft>
              <a:buSzPts val="1700"/>
              <a:buAutoNum type="arabicPeriod"/>
            </a:pPr>
            <a:r>
              <a:rPr lang="en-GB" sz="1700" b="1"/>
              <a:t>Grass</a:t>
            </a:r>
            <a:r>
              <a:rPr lang="en-GB" sz="1700"/>
              <a:t> is eaten by </a:t>
            </a:r>
            <a:r>
              <a:rPr lang="en-GB" sz="1700" b="1"/>
              <a:t>rabbits</a:t>
            </a:r>
            <a:r>
              <a:rPr lang="en-GB" sz="1700"/>
              <a:t> which are eaten by </a:t>
            </a:r>
            <a:r>
              <a:rPr lang="en-GB" sz="1700" b="1"/>
              <a:t>owls.</a:t>
            </a:r>
            <a:endParaRPr sz="1700" b="1"/>
          </a:p>
          <a:p>
            <a:pPr marL="457200" lvl="0" indent="-336550" algn="l" rtl="0">
              <a:spcBef>
                <a:spcPts val="1600"/>
              </a:spcBef>
              <a:spcAft>
                <a:spcPts val="0"/>
              </a:spcAft>
              <a:buSzPts val="1700"/>
              <a:buAutoNum type="arabicPeriod"/>
            </a:pPr>
            <a:r>
              <a:rPr lang="en-GB" sz="1700">
                <a:solidFill>
                  <a:schemeClr val="dk1"/>
                </a:solidFill>
              </a:rPr>
              <a:t>Plankton is eaten by shrimp which are eaten by fish.</a:t>
            </a:r>
            <a:endParaRPr sz="1700">
              <a:solidFill>
                <a:schemeClr val="dk1"/>
              </a:solidFill>
            </a:endParaRPr>
          </a:p>
          <a:p>
            <a:pPr marL="457200" lvl="0" indent="-336550" algn="l" rtl="0">
              <a:spcBef>
                <a:spcPts val="1600"/>
              </a:spcBef>
              <a:spcAft>
                <a:spcPts val="0"/>
              </a:spcAft>
              <a:buClr>
                <a:schemeClr val="dk1"/>
              </a:buClr>
              <a:buSzPts val="1700"/>
              <a:buAutoNum type="arabicPeriod"/>
            </a:pPr>
            <a:r>
              <a:rPr lang="en-GB" sz="1700">
                <a:solidFill>
                  <a:schemeClr val="dk1"/>
                </a:solidFill>
              </a:rPr>
              <a:t>Kelp is eaten by snails which are eaten by mackerel.</a:t>
            </a:r>
            <a:endParaRPr sz="1700">
              <a:solidFill>
                <a:schemeClr val="dk1"/>
              </a:solidFill>
            </a:endParaRPr>
          </a:p>
          <a:p>
            <a:pPr marL="457200" lvl="0" indent="-336550" algn="l" rtl="0">
              <a:spcBef>
                <a:spcPts val="1600"/>
              </a:spcBef>
              <a:spcAft>
                <a:spcPts val="0"/>
              </a:spcAft>
              <a:buClr>
                <a:schemeClr val="dk1"/>
              </a:buClr>
              <a:buSzPts val="1700"/>
              <a:buAutoNum type="arabicPeriod"/>
            </a:pPr>
            <a:r>
              <a:rPr lang="en-GB" sz="1700">
                <a:solidFill>
                  <a:schemeClr val="dk1"/>
                </a:solidFill>
              </a:rPr>
              <a:t>Flower nectar is eaten by butterflies which are eaten by honey eaters.</a:t>
            </a:r>
            <a:endParaRPr sz="1700">
              <a:solidFill>
                <a:schemeClr val="dk1"/>
              </a:solidFill>
            </a:endParaRPr>
          </a:p>
          <a:p>
            <a:pPr marL="457200" lvl="0" indent="-336550" algn="l" rtl="0">
              <a:spcBef>
                <a:spcPts val="1600"/>
              </a:spcBef>
              <a:spcAft>
                <a:spcPts val="0"/>
              </a:spcAft>
              <a:buClr>
                <a:schemeClr val="dk1"/>
              </a:buClr>
              <a:buSzPts val="1700"/>
              <a:buAutoNum type="arabicPeriod"/>
            </a:pPr>
            <a:r>
              <a:rPr lang="en-GB" sz="1700">
                <a:solidFill>
                  <a:schemeClr val="dk1"/>
                </a:solidFill>
              </a:rPr>
              <a:t>Leaves are eaten by ants which are eaten by echidnas.</a:t>
            </a:r>
            <a:endParaRPr sz="1700">
              <a:solidFill>
                <a:schemeClr val="dk1"/>
              </a:solidFill>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graphicFrame>
        <p:nvGraphicFramePr>
          <p:cNvPr id="278" name="Google Shape;278;p40"/>
          <p:cNvGraphicFramePr/>
          <p:nvPr/>
        </p:nvGraphicFramePr>
        <p:xfrm>
          <a:off x="6064325" y="852700"/>
          <a:ext cx="2763600" cy="746690"/>
        </p:xfrm>
        <a:graphic>
          <a:graphicData uri="http://schemas.openxmlformats.org/drawingml/2006/table">
            <a:tbl>
              <a:tblPr>
                <a:noFill/>
                <a:tableStyleId>{E5A9F4C1-80D8-4E72-B6E0-04ACE9AC6CE4}</a:tableStyleId>
              </a:tblPr>
              <a:tblGrid>
                <a:gridCol w="27636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__________ → __________ → ________</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9" name="Google Shape;279;p40"/>
          <p:cNvSpPr/>
          <p:nvPr/>
        </p:nvSpPr>
        <p:spPr>
          <a:xfrm>
            <a:off x="552550" y="758150"/>
            <a:ext cx="4741500" cy="704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Write down the food chains.</a:t>
            </a:r>
            <a:endParaRPr sz="1800">
              <a:latin typeface="Century Gothic"/>
              <a:ea typeface="Century Gothic"/>
              <a:cs typeface="Century Gothic"/>
              <a:sym typeface="Century Gothic"/>
            </a:endParaRPr>
          </a:p>
        </p:txBody>
      </p:sp>
      <p:graphicFrame>
        <p:nvGraphicFramePr>
          <p:cNvPr id="280" name="Google Shape;280;p40"/>
          <p:cNvGraphicFramePr/>
          <p:nvPr/>
        </p:nvGraphicFramePr>
        <p:xfrm>
          <a:off x="6797370" y="1874550"/>
          <a:ext cx="2134475" cy="1371540"/>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Draw in arrows pointing from the thing being eaten to the thing eating it. This shows where the energy comes from</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 name="Picture 2" descr="Image result for pencil">
            <a:extLst>
              <a:ext uri="{FF2B5EF4-FFF2-40B4-BE49-F238E27FC236}">
                <a16:creationId xmlns:a16="http://schemas.microsoft.com/office/drawing/2014/main" id="{FCAF93B6-8232-4C3B-8742-83564F749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sp>
        <p:nvSpPr>
          <p:cNvPr id="286" name="Google Shape;286;p41"/>
          <p:cNvSpPr/>
          <p:nvPr/>
        </p:nvSpPr>
        <p:spPr>
          <a:xfrm>
            <a:off x="552550" y="858538"/>
            <a:ext cx="5896800" cy="704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Construct three food chains from this example of an Australian ecosystem.</a:t>
            </a:r>
            <a:endParaRPr sz="1800">
              <a:latin typeface="Century Gothic"/>
              <a:ea typeface="Century Gothic"/>
              <a:cs typeface="Century Gothic"/>
              <a:sym typeface="Century Gothic"/>
            </a:endParaRPr>
          </a:p>
        </p:txBody>
      </p:sp>
      <p:graphicFrame>
        <p:nvGraphicFramePr>
          <p:cNvPr id="287" name="Google Shape;287;p41"/>
          <p:cNvGraphicFramePr/>
          <p:nvPr/>
        </p:nvGraphicFramePr>
        <p:xfrm>
          <a:off x="6797370" y="2554050"/>
          <a:ext cx="2134475" cy="1371540"/>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Clr>
                          <a:schemeClr val="dk1"/>
                        </a:buClr>
                        <a:buSzPts val="1100"/>
                        <a:buFont typeface="Arial"/>
                        <a:buNone/>
                      </a:pPr>
                      <a:r>
                        <a:rPr lang="en-GB" sz="1100">
                          <a:solidFill>
                            <a:schemeClr val="dk1"/>
                          </a:solidFill>
                          <a:latin typeface="Century Gothic"/>
                          <a:ea typeface="Century Gothic"/>
                          <a:cs typeface="Century Gothic"/>
                          <a:sym typeface="Century Gothic"/>
                        </a:rPr>
                        <a:t>Draw in arrows pointing from the thing being eaten to the thing eating it. This shows where the energy comes from.</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88" name="Google Shape;288;p41"/>
          <p:cNvPicPr preferRelativeResize="0"/>
          <p:nvPr/>
        </p:nvPicPr>
        <p:blipFill>
          <a:blip r:embed="rId3">
            <a:alphaModFix/>
          </a:blip>
          <a:stretch>
            <a:fillRect/>
          </a:stretch>
        </p:blipFill>
        <p:spPr>
          <a:xfrm>
            <a:off x="1208688" y="1715637"/>
            <a:ext cx="4363424" cy="3275462"/>
          </a:xfrm>
          <a:prstGeom prst="rect">
            <a:avLst/>
          </a:prstGeom>
          <a:noFill/>
          <a:ln>
            <a:noFill/>
          </a:ln>
        </p:spPr>
      </p:pic>
      <p:sp>
        <p:nvSpPr>
          <p:cNvPr id="289" name="Google Shape;289;p41"/>
          <p:cNvSpPr txBox="1"/>
          <p:nvPr/>
        </p:nvSpPr>
        <p:spPr>
          <a:xfrm>
            <a:off x="2546675" y="4578150"/>
            <a:ext cx="652200" cy="348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Grass</a:t>
            </a:r>
            <a:endParaRPr>
              <a:latin typeface="Century Gothic"/>
              <a:ea typeface="Century Gothic"/>
              <a:cs typeface="Century Gothic"/>
              <a:sym typeface="Century Gothic"/>
            </a:endParaRPr>
          </a:p>
        </p:txBody>
      </p:sp>
      <p:sp>
        <p:nvSpPr>
          <p:cNvPr id="290" name="Google Shape;290;p41"/>
          <p:cNvSpPr txBox="1"/>
          <p:nvPr/>
        </p:nvSpPr>
        <p:spPr>
          <a:xfrm>
            <a:off x="1668500" y="4092150"/>
            <a:ext cx="9552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Rabbit</a:t>
            </a:r>
            <a:endParaRPr>
              <a:latin typeface="Century Gothic"/>
              <a:ea typeface="Century Gothic"/>
              <a:cs typeface="Century Gothic"/>
              <a:sym typeface="Century Gothic"/>
            </a:endParaRPr>
          </a:p>
        </p:txBody>
      </p:sp>
      <p:sp>
        <p:nvSpPr>
          <p:cNvPr id="291" name="Google Shape;291;p41"/>
          <p:cNvSpPr txBox="1"/>
          <p:nvPr/>
        </p:nvSpPr>
        <p:spPr>
          <a:xfrm>
            <a:off x="3616800" y="3860650"/>
            <a:ext cx="9552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Bilby</a:t>
            </a:r>
            <a:endParaRPr>
              <a:latin typeface="Century Gothic"/>
              <a:ea typeface="Century Gothic"/>
              <a:cs typeface="Century Gothic"/>
              <a:sym typeface="Century Gothic"/>
            </a:endParaRPr>
          </a:p>
        </p:txBody>
      </p:sp>
      <p:sp>
        <p:nvSpPr>
          <p:cNvPr id="292" name="Google Shape;292;p41"/>
          <p:cNvSpPr txBox="1"/>
          <p:nvPr/>
        </p:nvSpPr>
        <p:spPr>
          <a:xfrm>
            <a:off x="4572000" y="3077250"/>
            <a:ext cx="1224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Kangaroo</a:t>
            </a:r>
            <a:endParaRPr>
              <a:latin typeface="Century Gothic"/>
              <a:ea typeface="Century Gothic"/>
              <a:cs typeface="Century Gothic"/>
              <a:sym typeface="Century Gothic"/>
            </a:endParaRPr>
          </a:p>
        </p:txBody>
      </p:sp>
      <p:sp>
        <p:nvSpPr>
          <p:cNvPr id="293" name="Google Shape;293;p41"/>
          <p:cNvSpPr txBox="1"/>
          <p:nvPr/>
        </p:nvSpPr>
        <p:spPr>
          <a:xfrm>
            <a:off x="3482400" y="180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Dingo</a:t>
            </a:r>
            <a:endParaRPr>
              <a:latin typeface="Century Gothic"/>
              <a:ea typeface="Century Gothic"/>
              <a:cs typeface="Century Gothic"/>
              <a:sym typeface="Century Gothic"/>
            </a:endParaRPr>
          </a:p>
        </p:txBody>
      </p:sp>
      <p:sp>
        <p:nvSpPr>
          <p:cNvPr id="294" name="Google Shape;294;p41"/>
          <p:cNvSpPr txBox="1"/>
          <p:nvPr/>
        </p:nvSpPr>
        <p:spPr>
          <a:xfrm>
            <a:off x="3919800" y="4578150"/>
            <a:ext cx="652200" cy="348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Grass</a:t>
            </a:r>
            <a:endParaRPr>
              <a:latin typeface="Century Gothic"/>
              <a:ea typeface="Century Gothic"/>
              <a:cs typeface="Century Gothic"/>
              <a:sym typeface="Century Gothic"/>
            </a:endParaRPr>
          </a:p>
        </p:txBody>
      </p:sp>
      <p:sp>
        <p:nvSpPr>
          <p:cNvPr id="295" name="Google Shape;295;p41"/>
          <p:cNvSpPr txBox="1"/>
          <p:nvPr/>
        </p:nvSpPr>
        <p:spPr>
          <a:xfrm>
            <a:off x="2965225" y="3400750"/>
            <a:ext cx="605400" cy="5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latin typeface="Century Gothic"/>
                <a:ea typeface="Century Gothic"/>
                <a:cs typeface="Century Gothic"/>
                <a:sym typeface="Century Gothic"/>
              </a:rPr>
              <a:t>Feral Cat</a:t>
            </a:r>
            <a:endParaRPr sz="1300">
              <a:latin typeface="Century Gothic"/>
              <a:ea typeface="Century Gothic"/>
              <a:cs typeface="Century Gothic"/>
              <a:sym typeface="Century Gothic"/>
            </a:endParaRPr>
          </a:p>
        </p:txBody>
      </p:sp>
      <p:sp>
        <p:nvSpPr>
          <p:cNvPr id="296" name="Google Shape;296;p41"/>
          <p:cNvSpPr txBox="1"/>
          <p:nvPr/>
        </p:nvSpPr>
        <p:spPr>
          <a:xfrm>
            <a:off x="1208700" y="3179375"/>
            <a:ext cx="5352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Fox</a:t>
            </a:r>
            <a:endParaRPr>
              <a:latin typeface="Century Gothic"/>
              <a:ea typeface="Century Gothic"/>
              <a:cs typeface="Century Gothic"/>
              <a:sym typeface="Century Gothic"/>
            </a:endParaRPr>
          </a:p>
        </p:txBody>
      </p:sp>
      <p:graphicFrame>
        <p:nvGraphicFramePr>
          <p:cNvPr id="297" name="Google Shape;297;p41"/>
          <p:cNvGraphicFramePr/>
          <p:nvPr/>
        </p:nvGraphicFramePr>
        <p:xfrm>
          <a:off x="6797365" y="4248775"/>
          <a:ext cx="2134475" cy="738515"/>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Model constructing one.</a:t>
                      </a: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5" name="Picture 2" descr="Image result for pencil">
            <a:extLst>
              <a:ext uri="{FF2B5EF4-FFF2-40B4-BE49-F238E27FC236}">
                <a16:creationId xmlns:a16="http://schemas.microsoft.com/office/drawing/2014/main" id="{793A4822-43F5-491E-B061-9EC16DCC8A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4"/>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139" name="Google Shape;139;p24"/>
          <p:cNvGraphicFramePr/>
          <p:nvPr/>
        </p:nvGraphicFramePr>
        <p:xfrm>
          <a:off x="2040790" y="3654050"/>
          <a:ext cx="3000000" cy="3000000"/>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0" name="Google Shape;140;p24"/>
          <p:cNvGraphicFramePr/>
          <p:nvPr/>
        </p:nvGraphicFramePr>
        <p:xfrm>
          <a:off x="2040800" y="2531575"/>
          <a:ext cx="3000000" cy="3000000"/>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1" name="Google Shape;141;p24"/>
          <p:cNvGraphicFramePr/>
          <p:nvPr/>
        </p:nvGraphicFramePr>
        <p:xfrm>
          <a:off x="515700" y="2531575"/>
          <a:ext cx="3000000" cy="3000000"/>
        </p:xfrm>
        <a:graphic>
          <a:graphicData uri="http://schemas.openxmlformats.org/drawingml/2006/table">
            <a:tbl>
              <a:tblPr>
                <a:noFill/>
                <a:tableStyleId>{E5A9F4C1-80D8-4E72-B6E0-04ACE9AC6CE4}</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2" name="Google Shape;142;p24"/>
          <p:cNvGraphicFramePr/>
          <p:nvPr/>
        </p:nvGraphicFramePr>
        <p:xfrm>
          <a:off x="515700" y="3177225"/>
          <a:ext cx="3000000" cy="3000000"/>
        </p:xfrm>
        <a:graphic>
          <a:graphicData uri="http://schemas.openxmlformats.org/drawingml/2006/table">
            <a:tbl>
              <a:tblPr>
                <a:noFill/>
                <a:tableStyleId>{E5A9F4C1-80D8-4E72-B6E0-04ACE9AC6CE4}</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3" name="Google Shape;143;p24"/>
          <p:cNvGraphicFramePr/>
          <p:nvPr/>
        </p:nvGraphicFramePr>
        <p:xfrm>
          <a:off x="4439730" y="3654038"/>
          <a:ext cx="3000000" cy="3000000"/>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4" name="Google Shape;144;p24"/>
          <p:cNvGraphicFramePr/>
          <p:nvPr/>
        </p:nvGraphicFramePr>
        <p:xfrm>
          <a:off x="6838660" y="2531563"/>
          <a:ext cx="3000000" cy="3000000"/>
        </p:xfrm>
        <a:graphic>
          <a:graphicData uri="http://schemas.openxmlformats.org/drawingml/2006/table">
            <a:tbl>
              <a:tblPr>
                <a:noFill/>
                <a:tableStyleId>{E5A9F4C1-80D8-4E72-B6E0-04ACE9AC6CE4}</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5" name="Google Shape;145;p24"/>
          <p:cNvGraphicFramePr/>
          <p:nvPr/>
        </p:nvGraphicFramePr>
        <p:xfrm>
          <a:off x="4439720" y="2531575"/>
          <a:ext cx="3000000" cy="3000000"/>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6" name="Google Shape;146;p24"/>
          <p:cNvGraphicFramePr/>
          <p:nvPr/>
        </p:nvGraphicFramePr>
        <p:xfrm>
          <a:off x="6838650" y="3654050"/>
          <a:ext cx="3000000" cy="3000000"/>
        </p:xfrm>
        <a:graphic>
          <a:graphicData uri="http://schemas.openxmlformats.org/drawingml/2006/table">
            <a:tbl>
              <a:tblPr>
                <a:noFill/>
                <a:tableStyleId>{E5A9F4C1-80D8-4E72-B6E0-04ACE9AC6CE4}</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7" name="Google Shape;147;p24"/>
          <p:cNvGraphicFramePr/>
          <p:nvPr/>
        </p:nvGraphicFramePr>
        <p:xfrm>
          <a:off x="515688" y="3822875"/>
          <a:ext cx="3000000" cy="3000000"/>
        </p:xfrm>
        <a:graphic>
          <a:graphicData uri="http://schemas.openxmlformats.org/drawingml/2006/table">
            <a:tbl>
              <a:tblPr>
                <a:noFill/>
                <a:tableStyleId>{E5A9F4C1-80D8-4E72-B6E0-04ACE9AC6CE4}</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sp>
        <p:nvSpPr>
          <p:cNvPr id="303" name="Google Shape;303;p42"/>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a:t>
            </a:r>
            <a:r>
              <a:rPr lang="en-GB" b="1"/>
              <a:t>food chains</a:t>
            </a:r>
            <a:r>
              <a:rPr lang="en-GB"/>
              <a:t> allows us to predict what will happen to organisms in an ecosystem if there are changes to the food chain.</a:t>
            </a:r>
            <a:endParaRPr/>
          </a:p>
          <a:p>
            <a:pPr marL="0" lvl="0" indent="0" algn="l" rtl="0">
              <a:spcBef>
                <a:spcPts val="1600"/>
              </a:spcBef>
              <a:spcAft>
                <a:spcPts val="0"/>
              </a:spcAft>
              <a:buNone/>
            </a:pPr>
            <a:r>
              <a:rPr lang="en-GB"/>
              <a:t>If the amount of food available to an organism decreases, then generally the number of that organism will also decrease.</a:t>
            </a:r>
            <a:endParaRPr/>
          </a:p>
          <a:p>
            <a:pPr marL="0" lvl="0" indent="0" algn="l" rtl="0">
              <a:spcBef>
                <a:spcPts val="1600"/>
              </a:spcBef>
              <a:spcAft>
                <a:spcPts val="0"/>
              </a:spcAft>
              <a:buNone/>
            </a:pPr>
            <a:r>
              <a:rPr lang="en-GB"/>
              <a:t>For example one third (⅓) of all the food we eat is pollinated by bees. Bees are disappearing globally at an alarming rate due to pesticides, parasites, disease and habitat loss. This could potentially reduce the amount of food we have available to eat.</a:t>
            </a:r>
            <a:endParaRPr/>
          </a:p>
          <a:p>
            <a:pPr marL="0" lvl="0" indent="0" algn="l" rtl="0">
              <a:spcBef>
                <a:spcPts val="1600"/>
              </a:spcBef>
              <a:spcAft>
                <a:spcPts val="1600"/>
              </a:spcAft>
              <a:buNone/>
            </a:pPr>
            <a:endParaRPr/>
          </a:p>
        </p:txBody>
      </p:sp>
      <p:graphicFrame>
        <p:nvGraphicFramePr>
          <p:cNvPr id="304" name="Google Shape;304;p42"/>
          <p:cNvGraphicFramePr/>
          <p:nvPr/>
        </p:nvGraphicFramePr>
        <p:xfrm>
          <a:off x="6685300" y="852700"/>
          <a:ext cx="2142625" cy="2377380"/>
        </p:xfrm>
        <a:graphic>
          <a:graphicData uri="http://schemas.openxmlformats.org/drawingml/2006/table">
            <a:tbl>
              <a:tblPr>
                <a:noFill/>
                <a:tableStyleId>{E5A9F4C1-80D8-4E72-B6E0-04ACE9AC6CE4}</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b="1">
                          <a:latin typeface="Century Gothic"/>
                          <a:ea typeface="Century Gothic"/>
                          <a:cs typeface="Century Gothic"/>
                          <a:sym typeface="Century Gothic"/>
                        </a:rPr>
                        <a:t>Leaves → Ants → Echidnas</a:t>
                      </a:r>
                      <a:endParaRPr sz="1100" b="1">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What do you think would happen to the number of echidnas on a bush property if the owner of the property sprayed the whole property for ants and afterwards the amount of ants dropped to almost none?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05" name="Google Shape;305;p42"/>
          <p:cNvPicPr preferRelativeResize="0"/>
          <p:nvPr/>
        </p:nvPicPr>
        <p:blipFill>
          <a:blip r:embed="rId3">
            <a:alphaModFix/>
          </a:blip>
          <a:stretch>
            <a:fillRect/>
          </a:stretch>
        </p:blipFill>
        <p:spPr>
          <a:xfrm>
            <a:off x="6726250" y="3324475"/>
            <a:ext cx="2101675" cy="10508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sp>
        <p:nvSpPr>
          <p:cNvPr id="311" name="Google Shape;311;p43"/>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a:t>
            </a:r>
            <a:r>
              <a:rPr lang="en-GB" b="1"/>
              <a:t>food chain </a:t>
            </a:r>
            <a:r>
              <a:rPr lang="en-GB"/>
              <a:t>is a series of organisms that eat one another, so that energy and nutrients flow from one organism to the next. </a:t>
            </a:r>
            <a:endParaRPr/>
          </a:p>
          <a:p>
            <a:pPr marL="0" lvl="0" indent="0" algn="l" rtl="0">
              <a:spcBef>
                <a:spcPts val="1600"/>
              </a:spcBef>
              <a:spcAft>
                <a:spcPts val="0"/>
              </a:spcAft>
              <a:buNone/>
            </a:pPr>
            <a:r>
              <a:rPr lang="en-GB"/>
              <a:t>Because of this</a:t>
            </a:r>
            <a:r>
              <a:rPr lang="en-GB" b="1"/>
              <a:t> food chains</a:t>
            </a:r>
            <a:r>
              <a:rPr lang="en-GB"/>
              <a:t> show the flow of energy, nutrients and matter through an </a:t>
            </a:r>
            <a:r>
              <a:rPr lang="en-GB" b="1"/>
              <a:t>ecosystem</a:t>
            </a:r>
            <a:r>
              <a:rPr lang="en-GB"/>
              <a:t>.</a:t>
            </a:r>
            <a:endParaRPr/>
          </a:p>
          <a:p>
            <a:pPr marL="0" lvl="0" indent="0" algn="l" rtl="0">
              <a:spcBef>
                <a:spcPts val="1600"/>
              </a:spcBef>
              <a:spcAft>
                <a:spcPts val="0"/>
              </a:spcAft>
              <a:buNone/>
            </a:pPr>
            <a:r>
              <a:rPr lang="en-GB"/>
              <a:t>At the base of the food chain are the </a:t>
            </a:r>
            <a:r>
              <a:rPr lang="en-GB" b="1"/>
              <a:t>producers</a:t>
            </a:r>
            <a:r>
              <a:rPr lang="en-GB"/>
              <a:t> such as plants or algae. These organisms make energy that is transferred onto the </a:t>
            </a:r>
            <a:r>
              <a:rPr lang="en-GB" b="1"/>
              <a:t>herbivores</a:t>
            </a:r>
            <a:r>
              <a:rPr lang="en-GB"/>
              <a:t> that eat them (</a:t>
            </a:r>
            <a:r>
              <a:rPr lang="en-GB" b="1"/>
              <a:t>primary consumers</a:t>
            </a:r>
            <a:r>
              <a:rPr lang="en-GB"/>
              <a:t>).</a:t>
            </a:r>
            <a:endParaRPr/>
          </a:p>
          <a:p>
            <a:pPr marL="0" lvl="0" indent="0" algn="l" rtl="0">
              <a:spcBef>
                <a:spcPts val="1600"/>
              </a:spcBef>
              <a:spcAft>
                <a:spcPts val="1600"/>
              </a:spcAft>
              <a:buNone/>
            </a:pPr>
            <a:r>
              <a:rPr lang="en-GB" b="1"/>
              <a:t>Carnivores</a:t>
            </a:r>
            <a:r>
              <a:rPr lang="en-GB"/>
              <a:t> eat animals, and </a:t>
            </a:r>
            <a:r>
              <a:rPr lang="en-GB" b="1"/>
              <a:t>omnivores</a:t>
            </a:r>
            <a:r>
              <a:rPr lang="en-GB"/>
              <a:t> eat plants and animals.</a:t>
            </a:r>
            <a:endParaRPr/>
          </a:p>
        </p:txBody>
      </p:sp>
      <p:graphicFrame>
        <p:nvGraphicFramePr>
          <p:cNvPr id="312" name="Google Shape;312;p43"/>
          <p:cNvGraphicFramePr/>
          <p:nvPr/>
        </p:nvGraphicFramePr>
        <p:xfrm>
          <a:off x="6685300" y="852700"/>
          <a:ext cx="2142625" cy="1722060"/>
        </p:xfrm>
        <a:graphic>
          <a:graphicData uri="http://schemas.openxmlformats.org/drawingml/2006/table">
            <a:tbl>
              <a:tblPr>
                <a:noFill/>
                <a:tableStyleId>{E5A9F4C1-80D8-4E72-B6E0-04ACE9AC6CE4}</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In this food chain identify the 1. Producer</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 Carnivore</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200" b="1">
                          <a:latin typeface="Century Gothic"/>
                          <a:ea typeface="Century Gothic"/>
                          <a:cs typeface="Century Gothic"/>
                          <a:sym typeface="Century Gothic"/>
                        </a:rPr>
                        <a:t>Grass → Bilby → Fox</a:t>
                      </a:r>
                      <a:endParaRPr sz="1200" b="1">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sp>
        <p:nvSpPr>
          <p:cNvPr id="318" name="Google Shape;318;p44"/>
          <p:cNvSpPr txBox="1">
            <a:spLocks noGrp="1"/>
          </p:cNvSpPr>
          <p:nvPr>
            <p:ph type="body" idx="2"/>
          </p:nvPr>
        </p:nvSpPr>
        <p:spPr>
          <a:xfrm>
            <a:off x="552550" y="1970300"/>
            <a:ext cx="5745000" cy="28596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AutoNum type="arabicPeriod"/>
            </a:pPr>
            <a:r>
              <a:rPr lang="en-GB"/>
              <a:t>Grass → Rabbit → Fox</a:t>
            </a:r>
            <a:endParaRPr/>
          </a:p>
          <a:p>
            <a:pPr marL="457200" lvl="0" indent="-342900" algn="l" rtl="0">
              <a:spcBef>
                <a:spcPts val="1600"/>
              </a:spcBef>
              <a:spcAft>
                <a:spcPts val="0"/>
              </a:spcAft>
              <a:buSzPts val="1800"/>
              <a:buAutoNum type="arabicPeriod"/>
            </a:pPr>
            <a:r>
              <a:rPr lang="en-GB"/>
              <a:t>Grass → Bilby → Feral Cat</a:t>
            </a:r>
            <a:endParaRPr/>
          </a:p>
          <a:p>
            <a:pPr marL="457200" lvl="0" indent="-342900" algn="l" rtl="0">
              <a:spcBef>
                <a:spcPts val="1000"/>
              </a:spcBef>
              <a:spcAft>
                <a:spcPts val="0"/>
              </a:spcAft>
              <a:buSzPts val="1800"/>
              <a:buAutoNum type="arabicPeriod"/>
            </a:pPr>
            <a:r>
              <a:rPr lang="en-GB"/>
              <a:t>Grass → Kangaroo → Dingo</a:t>
            </a:r>
            <a:endParaRPr/>
          </a:p>
          <a:p>
            <a:pPr marL="457200" lvl="0" indent="-342900" algn="l" rtl="0">
              <a:spcBef>
                <a:spcPts val="1000"/>
              </a:spcBef>
              <a:spcAft>
                <a:spcPts val="0"/>
              </a:spcAft>
              <a:buSzPts val="1800"/>
              <a:buAutoNum type="arabicPeriod"/>
            </a:pPr>
            <a:r>
              <a:rPr lang="en-GB"/>
              <a:t>Plankton → Shrimp → Fish</a:t>
            </a:r>
            <a:endParaRPr/>
          </a:p>
          <a:p>
            <a:pPr marL="457200" lvl="0" indent="-342900" algn="l" rtl="0">
              <a:spcBef>
                <a:spcPts val="1000"/>
              </a:spcBef>
              <a:spcAft>
                <a:spcPts val="0"/>
              </a:spcAft>
              <a:buSzPts val="1800"/>
              <a:buAutoNum type="arabicPeriod"/>
            </a:pPr>
            <a:r>
              <a:rPr lang="en-GB"/>
              <a:t>Kelp → Snail → Mackerel</a:t>
            </a:r>
            <a:endParaRPr/>
          </a:p>
          <a:p>
            <a:pPr marL="457200" lvl="0" indent="-342900" algn="l" rtl="0">
              <a:spcBef>
                <a:spcPts val="1000"/>
              </a:spcBef>
              <a:spcAft>
                <a:spcPts val="1600"/>
              </a:spcAft>
              <a:buSzPts val="1800"/>
              <a:buAutoNum type="arabicPeriod"/>
            </a:pPr>
            <a:r>
              <a:rPr lang="en-GB"/>
              <a:t>Flower nectar → Butterfly → Honey Eater</a:t>
            </a:r>
            <a:endParaRPr/>
          </a:p>
        </p:txBody>
      </p:sp>
      <p:sp>
        <p:nvSpPr>
          <p:cNvPr id="319" name="Google Shape;319;p44"/>
          <p:cNvSpPr/>
          <p:nvPr/>
        </p:nvSpPr>
        <p:spPr>
          <a:xfrm>
            <a:off x="552550" y="866675"/>
            <a:ext cx="5896800" cy="9936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Classify these organisms as a producer, primary consumer or secondary consumer.</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Identify the herbivores and carnivores.</a:t>
            </a:r>
            <a:endParaRPr sz="1800">
              <a:latin typeface="Century Gothic"/>
              <a:ea typeface="Century Gothic"/>
              <a:cs typeface="Century Gothic"/>
              <a:sym typeface="Century Gothic"/>
            </a:endParaRPr>
          </a:p>
        </p:txBody>
      </p:sp>
      <p:graphicFrame>
        <p:nvGraphicFramePr>
          <p:cNvPr id="320" name="Google Shape;320;p44"/>
          <p:cNvGraphicFramePr/>
          <p:nvPr/>
        </p:nvGraphicFramePr>
        <p:xfrm>
          <a:off x="6797370" y="1061175"/>
          <a:ext cx="2134475" cy="3139380"/>
        </p:xfrm>
        <a:graphic>
          <a:graphicData uri="http://schemas.openxmlformats.org/drawingml/2006/table">
            <a:tbl>
              <a:tblPr>
                <a:noFill/>
                <a:tableStyleId>{E5A9F4C1-80D8-4E72-B6E0-04ACE9AC6CE4}</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1000"/>
                        </a:spcBef>
                        <a:spcAft>
                          <a:spcPts val="0"/>
                        </a:spcAft>
                        <a:buNone/>
                      </a:pPr>
                      <a:r>
                        <a:rPr lang="en-GB" sz="1100">
                          <a:latin typeface="Century Gothic"/>
                          <a:ea typeface="Century Gothic"/>
                          <a:cs typeface="Century Gothic"/>
                          <a:sym typeface="Century Gothic"/>
                        </a:rPr>
                        <a:t>Producers produce their own food.</a:t>
                      </a:r>
                      <a:endParaRPr sz="1100">
                        <a:latin typeface="Century Gothic"/>
                        <a:ea typeface="Century Gothic"/>
                        <a:cs typeface="Century Gothic"/>
                        <a:sym typeface="Century Gothic"/>
                      </a:endParaRPr>
                    </a:p>
                    <a:p>
                      <a:pPr marL="0" lvl="0" indent="0" algn="l" rtl="0">
                        <a:spcBef>
                          <a:spcPts val="1000"/>
                        </a:spcBef>
                        <a:spcAft>
                          <a:spcPts val="0"/>
                        </a:spcAft>
                        <a:buNone/>
                      </a:pPr>
                      <a:r>
                        <a:rPr lang="en-GB" sz="1100">
                          <a:latin typeface="Century Gothic"/>
                          <a:ea typeface="Century Gothic"/>
                          <a:cs typeface="Century Gothic"/>
                          <a:sym typeface="Century Gothic"/>
                        </a:rPr>
                        <a:t>Primary consumers eat producers.</a:t>
                      </a:r>
                      <a:endParaRPr sz="1100">
                        <a:latin typeface="Century Gothic"/>
                        <a:ea typeface="Century Gothic"/>
                        <a:cs typeface="Century Gothic"/>
                        <a:sym typeface="Century Gothic"/>
                      </a:endParaRPr>
                    </a:p>
                    <a:p>
                      <a:pPr marL="0" lvl="0" indent="0" algn="l" rtl="0">
                        <a:spcBef>
                          <a:spcPts val="1000"/>
                        </a:spcBef>
                        <a:spcAft>
                          <a:spcPts val="0"/>
                        </a:spcAft>
                        <a:buNone/>
                      </a:pPr>
                      <a:r>
                        <a:rPr lang="en-GB" sz="1100">
                          <a:latin typeface="Century Gothic"/>
                          <a:ea typeface="Century Gothic"/>
                          <a:cs typeface="Century Gothic"/>
                          <a:sym typeface="Century Gothic"/>
                        </a:rPr>
                        <a:t>Secondary consumers eat primary consumers.</a:t>
                      </a:r>
                      <a:endParaRPr sz="1100">
                        <a:latin typeface="Century Gothic"/>
                        <a:ea typeface="Century Gothic"/>
                        <a:cs typeface="Century Gothic"/>
                        <a:sym typeface="Century Gothic"/>
                      </a:endParaRPr>
                    </a:p>
                    <a:p>
                      <a:pPr marL="0" lvl="0" indent="0" algn="l" rtl="0">
                        <a:spcBef>
                          <a:spcPts val="1000"/>
                        </a:spcBef>
                        <a:spcAft>
                          <a:spcPts val="0"/>
                        </a:spcAft>
                        <a:buNone/>
                      </a:pPr>
                      <a:endParaRPr sz="1100">
                        <a:latin typeface="Century Gothic"/>
                        <a:ea typeface="Century Gothic"/>
                        <a:cs typeface="Century Gothic"/>
                        <a:sym typeface="Century Gothic"/>
                      </a:endParaRPr>
                    </a:p>
                    <a:p>
                      <a:pPr marL="0" lvl="0" indent="0" algn="l" rtl="0">
                        <a:spcBef>
                          <a:spcPts val="1000"/>
                        </a:spcBef>
                        <a:spcAft>
                          <a:spcPts val="0"/>
                        </a:spcAft>
                        <a:buNone/>
                      </a:pPr>
                      <a:r>
                        <a:rPr lang="en-GB" sz="1100">
                          <a:latin typeface="Century Gothic"/>
                          <a:ea typeface="Century Gothic"/>
                          <a:cs typeface="Century Gothic"/>
                          <a:sym typeface="Century Gothic"/>
                        </a:rPr>
                        <a:t>Herbivores eat plants.</a:t>
                      </a:r>
                      <a:endParaRPr sz="1100">
                        <a:latin typeface="Century Gothic"/>
                        <a:ea typeface="Century Gothic"/>
                        <a:cs typeface="Century Gothic"/>
                        <a:sym typeface="Century Gothic"/>
                      </a:endParaRPr>
                    </a:p>
                    <a:p>
                      <a:pPr marL="0" lvl="0" indent="0" algn="l" rtl="0">
                        <a:spcBef>
                          <a:spcPts val="1000"/>
                        </a:spcBef>
                        <a:spcAft>
                          <a:spcPts val="0"/>
                        </a:spcAft>
                        <a:buNone/>
                      </a:pPr>
                      <a:r>
                        <a:rPr lang="en-GB" sz="1100">
                          <a:latin typeface="Century Gothic"/>
                          <a:ea typeface="Century Gothic"/>
                          <a:cs typeface="Century Gothic"/>
                          <a:sym typeface="Century Gothic"/>
                        </a:rPr>
                        <a:t>Omnivores eat plants and animals.</a:t>
                      </a:r>
                      <a:endParaRPr sz="1100">
                        <a:latin typeface="Century Gothic"/>
                        <a:ea typeface="Century Gothic"/>
                        <a:cs typeface="Century Gothic"/>
                        <a:sym typeface="Century Gothic"/>
                      </a:endParaRPr>
                    </a:p>
                    <a:p>
                      <a:pPr marL="0" lvl="0" indent="0" algn="l" rtl="0">
                        <a:spcBef>
                          <a:spcPts val="1000"/>
                        </a:spcBef>
                        <a:spcAft>
                          <a:spcPts val="0"/>
                        </a:spcAft>
                        <a:buNone/>
                      </a:pPr>
                      <a:r>
                        <a:rPr lang="en-GB" sz="1100">
                          <a:latin typeface="Century Gothic"/>
                          <a:ea typeface="Century Gothic"/>
                          <a:cs typeface="Century Gothic"/>
                          <a:sym typeface="Century Gothic"/>
                        </a:rPr>
                        <a:t>Carnivores eat animals.</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 name="Picture 2" descr="Image result for pencil">
            <a:extLst>
              <a:ext uri="{FF2B5EF4-FFF2-40B4-BE49-F238E27FC236}">
                <a16:creationId xmlns:a16="http://schemas.microsoft.com/office/drawing/2014/main" id="{77AE16A9-08EB-4518-A055-2F4BD42E5E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a:solidFill>
                  <a:schemeClr val="lt1"/>
                </a:solidFill>
              </a:rPr>
              <a:t>We will construct food chains to show feeding relationships.</a:t>
            </a:r>
            <a:endParaRPr/>
          </a:p>
        </p:txBody>
      </p:sp>
      <p:graphicFrame>
        <p:nvGraphicFramePr>
          <p:cNvPr id="326" name="Google Shape;326;p45"/>
          <p:cNvGraphicFramePr/>
          <p:nvPr/>
        </p:nvGraphicFramePr>
        <p:xfrm>
          <a:off x="6806975" y="2676875"/>
          <a:ext cx="3000000" cy="3000000"/>
        </p:xfrm>
        <a:graphic>
          <a:graphicData uri="http://schemas.openxmlformats.org/drawingml/2006/table">
            <a:tbl>
              <a:tblPr>
                <a:noFill/>
                <a:tableStyleId>{E5A9F4C1-80D8-4E72-B6E0-04ACE9AC6CE4}</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27" name="Google Shape;327;p45"/>
          <p:cNvSpPr txBox="1">
            <a:spLocks noGrp="1"/>
          </p:cNvSpPr>
          <p:nvPr>
            <p:ph type="body" idx="1"/>
          </p:nvPr>
        </p:nvSpPr>
        <p:spPr>
          <a:xfrm>
            <a:off x="463825" y="2967650"/>
            <a:ext cx="78396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habitat.</a:t>
            </a:r>
            <a:endParaRPr/>
          </a:p>
          <a:p>
            <a:pPr marL="457200" lvl="0" indent="-342900" algn="l" rtl="0">
              <a:spcBef>
                <a:spcPts val="0"/>
              </a:spcBef>
              <a:spcAft>
                <a:spcPts val="0"/>
              </a:spcAft>
              <a:buSzPts val="1800"/>
              <a:buChar char="●"/>
            </a:pPr>
            <a:r>
              <a:rPr lang="en-GB"/>
              <a:t>We will define ecosystem.</a:t>
            </a:r>
            <a:endParaRPr/>
          </a:p>
          <a:p>
            <a:pPr marL="457200" lvl="0" indent="-342900" algn="l" rtl="0">
              <a:spcBef>
                <a:spcPts val="0"/>
              </a:spcBef>
              <a:spcAft>
                <a:spcPts val="0"/>
              </a:spcAft>
              <a:buSzPts val="1800"/>
              <a:buChar char="●"/>
            </a:pPr>
            <a:r>
              <a:rPr lang="en-GB"/>
              <a:t>We will define producer, herbivore, omnivore and carnivore.</a:t>
            </a:r>
            <a:endParaRPr/>
          </a:p>
          <a:p>
            <a:pPr marL="457200" lvl="0" indent="-342900" algn="l" rtl="0">
              <a:spcBef>
                <a:spcPts val="0"/>
              </a:spcBef>
              <a:spcAft>
                <a:spcPts val="0"/>
              </a:spcAft>
              <a:buSzPts val="1800"/>
              <a:buChar char="●"/>
            </a:pPr>
            <a:r>
              <a:rPr lang="en-GB"/>
              <a:t>We will classify organisms based on their position in a food chain.</a:t>
            </a:r>
            <a:endParaRPr/>
          </a:p>
          <a:p>
            <a:pPr marL="457200" lvl="0" indent="-342900" algn="l" rtl="0">
              <a:spcBef>
                <a:spcPts val="0"/>
              </a:spcBef>
              <a:spcAft>
                <a:spcPts val="0"/>
              </a:spcAft>
              <a:buSzPts val="1800"/>
              <a:buChar char="●"/>
            </a:pPr>
            <a:r>
              <a:rPr lang="en-GB"/>
              <a:t>We will use examples of ecosystems to construct food chains.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body" idx="1"/>
          </p:nvPr>
        </p:nvSpPr>
        <p:spPr>
          <a:xfrm>
            <a:off x="709450" y="566200"/>
            <a:ext cx="78087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Write the scientific name for the two examples below:</a:t>
            </a:r>
            <a:endParaRPr/>
          </a:p>
          <a:p>
            <a:pPr marL="0" lvl="0" indent="0" algn="l" rtl="0">
              <a:spcBef>
                <a:spcPts val="1600"/>
              </a:spcBef>
              <a:spcAft>
                <a:spcPts val="1600"/>
              </a:spcAft>
              <a:buNone/>
            </a:pPr>
            <a:endParaRPr/>
          </a:p>
        </p:txBody>
      </p:sp>
      <p:sp>
        <p:nvSpPr>
          <p:cNvPr id="153" name="Google Shape;153;p25"/>
          <p:cNvSpPr txBox="1"/>
          <p:nvPr/>
        </p:nvSpPr>
        <p:spPr>
          <a:xfrm>
            <a:off x="527025" y="1219300"/>
            <a:ext cx="2870100" cy="34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Common name: Clown Fish</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Kingdom: Animalia</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Phylum: Chordata</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Class: Actinopterygii </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Order: Perciformes</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Family:  Pomacentridae</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Genus: Amphiprion</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Species: ocellaris</a:t>
            </a:r>
            <a:endParaRPr>
              <a:latin typeface="Century Gothic"/>
              <a:ea typeface="Century Gothic"/>
              <a:cs typeface="Century Gothic"/>
              <a:sym typeface="Century Gothic"/>
            </a:endParaRPr>
          </a:p>
          <a:p>
            <a:pPr marL="0" lvl="0" indent="0" algn="l" rtl="0">
              <a:spcBef>
                <a:spcPts val="1600"/>
              </a:spcBef>
              <a:spcAft>
                <a:spcPts val="1600"/>
              </a:spcAft>
              <a:buNone/>
            </a:pPr>
            <a:endParaRPr>
              <a:latin typeface="Century Gothic"/>
              <a:ea typeface="Century Gothic"/>
              <a:cs typeface="Century Gothic"/>
              <a:sym typeface="Century Gothic"/>
            </a:endParaRPr>
          </a:p>
        </p:txBody>
      </p:sp>
      <p:pic>
        <p:nvPicPr>
          <p:cNvPr id="154" name="Google Shape;154;p25"/>
          <p:cNvPicPr preferRelativeResize="0"/>
          <p:nvPr/>
        </p:nvPicPr>
        <p:blipFill rotWithShape="1">
          <a:blip r:embed="rId3">
            <a:alphaModFix/>
          </a:blip>
          <a:srcRect t="7813" b="7813"/>
          <a:stretch/>
        </p:blipFill>
        <p:spPr>
          <a:xfrm>
            <a:off x="2609375" y="1730300"/>
            <a:ext cx="2341770" cy="1317250"/>
          </a:xfrm>
          <a:prstGeom prst="rect">
            <a:avLst/>
          </a:prstGeom>
          <a:noFill/>
          <a:ln w="9525" cap="flat" cmpd="sng">
            <a:solidFill>
              <a:schemeClr val="dk2"/>
            </a:solidFill>
            <a:prstDash val="solid"/>
            <a:round/>
            <a:headEnd type="none" w="sm" len="sm"/>
            <a:tailEnd type="none" w="sm" len="sm"/>
          </a:ln>
        </p:spPr>
      </p:pic>
      <p:sp>
        <p:nvSpPr>
          <p:cNvPr id="155" name="Google Shape;155;p25"/>
          <p:cNvSpPr txBox="1"/>
          <p:nvPr/>
        </p:nvSpPr>
        <p:spPr>
          <a:xfrm>
            <a:off x="5045125" y="1219300"/>
            <a:ext cx="2870100" cy="34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Common name: Dog Rose</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Kingdom: Plantae</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Phylum: Magnoliophyta</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Class: Magnoliopsida</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Order: Rosales </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Family: Rosaceae</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Genus: Rosa</a:t>
            </a:r>
            <a:endParaRPr>
              <a:latin typeface="Century Gothic"/>
              <a:ea typeface="Century Gothic"/>
              <a:cs typeface="Century Gothic"/>
              <a:sym typeface="Century Gothic"/>
            </a:endParaRPr>
          </a:p>
          <a:p>
            <a:pPr marL="0" lvl="0" indent="0" algn="l" rtl="0">
              <a:spcBef>
                <a:spcPts val="1600"/>
              </a:spcBef>
              <a:spcAft>
                <a:spcPts val="0"/>
              </a:spcAft>
              <a:buNone/>
            </a:pPr>
            <a:r>
              <a:rPr lang="en-GB">
                <a:latin typeface="Century Gothic"/>
                <a:ea typeface="Century Gothic"/>
                <a:cs typeface="Century Gothic"/>
                <a:sym typeface="Century Gothic"/>
              </a:rPr>
              <a:t>Species: canina</a:t>
            </a:r>
            <a:endParaRPr>
              <a:latin typeface="Century Gothic"/>
              <a:ea typeface="Century Gothic"/>
              <a:cs typeface="Century Gothic"/>
              <a:sym typeface="Century Gothic"/>
            </a:endParaRPr>
          </a:p>
          <a:p>
            <a:pPr marL="0" lvl="0" indent="0" algn="l" rtl="0">
              <a:spcBef>
                <a:spcPts val="1600"/>
              </a:spcBef>
              <a:spcAft>
                <a:spcPts val="0"/>
              </a:spcAft>
              <a:buNone/>
            </a:pPr>
            <a:endParaRPr>
              <a:latin typeface="Century Gothic"/>
              <a:ea typeface="Century Gothic"/>
              <a:cs typeface="Century Gothic"/>
              <a:sym typeface="Century Gothic"/>
            </a:endParaRPr>
          </a:p>
          <a:p>
            <a:pPr marL="0" lvl="0" indent="0" algn="l" rtl="0">
              <a:spcBef>
                <a:spcPts val="1600"/>
              </a:spcBef>
              <a:spcAft>
                <a:spcPts val="1600"/>
              </a:spcAft>
              <a:buNone/>
            </a:pPr>
            <a:endParaRPr>
              <a:latin typeface="Century Gothic"/>
              <a:ea typeface="Century Gothic"/>
              <a:cs typeface="Century Gothic"/>
              <a:sym typeface="Century Gothic"/>
            </a:endParaRPr>
          </a:p>
        </p:txBody>
      </p:sp>
      <p:pic>
        <p:nvPicPr>
          <p:cNvPr id="156" name="Google Shape;156;p25"/>
          <p:cNvPicPr preferRelativeResize="0"/>
          <p:nvPr/>
        </p:nvPicPr>
        <p:blipFill rotWithShape="1">
          <a:blip r:embed="rId4">
            <a:alphaModFix/>
          </a:blip>
          <a:srcRect t="7813" r="13352" b="7813"/>
          <a:stretch/>
        </p:blipFill>
        <p:spPr>
          <a:xfrm>
            <a:off x="6874700" y="2972275"/>
            <a:ext cx="1944495" cy="126237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ORGANISM</a:t>
            </a:r>
            <a:endParaRPr sz="4800"/>
          </a:p>
          <a:p>
            <a:pPr marL="0" lvl="0" indent="0" algn="r" rtl="0">
              <a:spcBef>
                <a:spcPts val="0"/>
              </a:spcBef>
              <a:spcAft>
                <a:spcPts val="1600"/>
              </a:spcAft>
              <a:buNone/>
            </a:pPr>
            <a:r>
              <a:rPr lang="en-GB" sz="4800">
                <a:solidFill>
                  <a:srgbClr val="0B5394"/>
                </a:solidFill>
              </a:rPr>
              <a:t>LIVING THING</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CLASSIFICATION</a:t>
            </a:r>
            <a:endParaRPr sz="4800"/>
          </a:p>
          <a:p>
            <a:pPr marL="0" lvl="0" indent="0" algn="r" rtl="0">
              <a:spcBef>
                <a:spcPts val="0"/>
              </a:spcBef>
              <a:spcAft>
                <a:spcPts val="1600"/>
              </a:spcAft>
              <a:buNone/>
            </a:pPr>
            <a:r>
              <a:rPr lang="en-GB" sz="3600">
                <a:solidFill>
                  <a:srgbClr val="0B5394"/>
                </a:solidFill>
              </a:rPr>
              <a:t>SORTING BY CHARACTERISTICS</a:t>
            </a:r>
            <a:endParaRPr sz="36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VERTEBRATE</a:t>
            </a:r>
            <a:endParaRPr sz="4800"/>
          </a:p>
          <a:p>
            <a:pPr marL="0" lvl="0" indent="0" algn="r" rtl="0">
              <a:spcBef>
                <a:spcPts val="0"/>
              </a:spcBef>
              <a:spcAft>
                <a:spcPts val="1600"/>
              </a:spcAft>
              <a:buNone/>
            </a:pPr>
            <a:r>
              <a:rPr lang="en-GB" sz="4800">
                <a:solidFill>
                  <a:srgbClr val="0B5394"/>
                </a:solidFill>
              </a:rPr>
              <a:t>HAS A BACKBONE</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i="1"/>
              <a:t>IN</a:t>
            </a:r>
            <a:r>
              <a:rPr lang="en-GB" sz="4800"/>
              <a:t>VERTEBRATE</a:t>
            </a:r>
            <a:endParaRPr sz="4800"/>
          </a:p>
          <a:p>
            <a:pPr marL="0" lvl="0" indent="0" algn="r" rtl="0">
              <a:spcBef>
                <a:spcPts val="0"/>
              </a:spcBef>
              <a:spcAft>
                <a:spcPts val="1600"/>
              </a:spcAft>
              <a:buNone/>
            </a:pPr>
            <a:r>
              <a:rPr lang="en-GB" sz="4800">
                <a:solidFill>
                  <a:srgbClr val="0B5394"/>
                </a:solidFill>
              </a:rPr>
              <a:t>NO BACKBONE</a:t>
            </a:r>
            <a:endParaRPr sz="4800">
              <a:solidFill>
                <a:srgbClr val="0B539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EXOSKELETON</a:t>
            </a:r>
            <a:endParaRPr sz="4800"/>
          </a:p>
          <a:p>
            <a:pPr marL="0" lvl="0" indent="0" algn="r" rtl="0">
              <a:spcBef>
                <a:spcPts val="0"/>
              </a:spcBef>
              <a:spcAft>
                <a:spcPts val="1600"/>
              </a:spcAft>
              <a:buNone/>
            </a:pPr>
            <a:r>
              <a:rPr lang="en-GB" sz="4800">
                <a:solidFill>
                  <a:srgbClr val="0B5394"/>
                </a:solidFill>
              </a:rPr>
              <a:t>HARD BODY COVERING</a:t>
            </a:r>
            <a:endParaRPr sz="4800">
              <a:solidFill>
                <a:srgbClr val="0B5394"/>
              </a:solidFill>
            </a:endParaRPr>
          </a:p>
        </p:txBody>
      </p:sp>
      <p:pic>
        <p:nvPicPr>
          <p:cNvPr id="182" name="Google Shape;182;p30"/>
          <p:cNvPicPr preferRelativeResize="0"/>
          <p:nvPr/>
        </p:nvPicPr>
        <p:blipFill rotWithShape="1">
          <a:blip r:embed="rId3">
            <a:alphaModFix/>
          </a:blip>
          <a:srcRect t="8684" b="8684"/>
          <a:stretch/>
        </p:blipFill>
        <p:spPr>
          <a:xfrm>
            <a:off x="5837675" y="965975"/>
            <a:ext cx="2854703" cy="160577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p:nvPr/>
        </p:nvSpPr>
        <p:spPr>
          <a:xfrm>
            <a:off x="4042213" y="4518750"/>
            <a:ext cx="15672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Fish</a:t>
            </a:r>
            <a:endParaRPr>
              <a:latin typeface="Century Gothic"/>
              <a:ea typeface="Century Gothic"/>
              <a:cs typeface="Century Gothic"/>
              <a:sym typeface="Century Gothic"/>
            </a:endParaRPr>
          </a:p>
        </p:txBody>
      </p:sp>
      <p:sp>
        <p:nvSpPr>
          <p:cNvPr id="188" name="Google Shape;188;p31"/>
          <p:cNvSpPr txBox="1"/>
          <p:nvPr/>
        </p:nvSpPr>
        <p:spPr>
          <a:xfrm>
            <a:off x="1156025" y="4518750"/>
            <a:ext cx="15672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Owl</a:t>
            </a:r>
            <a:endParaRPr>
              <a:latin typeface="Century Gothic"/>
              <a:ea typeface="Century Gothic"/>
              <a:cs typeface="Century Gothic"/>
              <a:sym typeface="Century Gothic"/>
            </a:endParaRPr>
          </a:p>
        </p:txBody>
      </p:sp>
      <p:sp>
        <p:nvSpPr>
          <p:cNvPr id="189" name="Google Shape;189;p31"/>
          <p:cNvSpPr txBox="1"/>
          <p:nvPr/>
        </p:nvSpPr>
        <p:spPr>
          <a:xfrm>
            <a:off x="834850" y="607075"/>
            <a:ext cx="5441400" cy="22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Century Gothic"/>
                <a:ea typeface="Century Gothic"/>
                <a:cs typeface="Century Gothic"/>
                <a:sym typeface="Century Gothic"/>
              </a:rPr>
              <a:t>True or false:</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AutoNum type="arabicPeriod"/>
            </a:pPr>
            <a:r>
              <a:rPr lang="en-GB" sz="2400">
                <a:latin typeface="Century Gothic"/>
                <a:ea typeface="Century Gothic"/>
                <a:cs typeface="Century Gothic"/>
                <a:sym typeface="Century Gothic"/>
              </a:rPr>
              <a:t>Fish have moist skin</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AutoNum type="arabicPeriod"/>
            </a:pPr>
            <a:r>
              <a:rPr lang="en-GB" sz="2400">
                <a:latin typeface="Century Gothic"/>
                <a:ea typeface="Century Gothic"/>
                <a:cs typeface="Century Gothic"/>
                <a:sym typeface="Century Gothic"/>
              </a:rPr>
              <a:t>Owls are an invertebrate</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AutoNum type="arabicPeriod"/>
            </a:pPr>
            <a:r>
              <a:rPr lang="en-GB" sz="2400">
                <a:latin typeface="Century Gothic"/>
                <a:ea typeface="Century Gothic"/>
                <a:cs typeface="Century Gothic"/>
                <a:sym typeface="Century Gothic"/>
              </a:rPr>
              <a:t>Fish have exoskeletons</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AutoNum type="arabicPeriod"/>
            </a:pPr>
            <a:r>
              <a:rPr lang="en-GB" sz="2400">
                <a:latin typeface="Century Gothic"/>
                <a:ea typeface="Century Gothic"/>
                <a:cs typeface="Century Gothic"/>
                <a:sym typeface="Century Gothic"/>
              </a:rPr>
              <a:t>Owls do not have fur</a:t>
            </a:r>
            <a:endParaRPr sz="2400">
              <a:latin typeface="Century Gothic"/>
              <a:ea typeface="Century Gothic"/>
              <a:cs typeface="Century Gothic"/>
              <a:sym typeface="Century Gothic"/>
            </a:endParaRPr>
          </a:p>
        </p:txBody>
      </p:sp>
      <p:pic>
        <p:nvPicPr>
          <p:cNvPr id="190" name="Google Shape;190;p31"/>
          <p:cNvPicPr preferRelativeResize="0"/>
          <p:nvPr/>
        </p:nvPicPr>
        <p:blipFill>
          <a:blip r:embed="rId3">
            <a:alphaModFix/>
          </a:blip>
          <a:stretch>
            <a:fillRect/>
          </a:stretch>
        </p:blipFill>
        <p:spPr>
          <a:xfrm>
            <a:off x="5527150" y="1257050"/>
            <a:ext cx="3312350" cy="3333075"/>
          </a:xfrm>
          <a:prstGeom prst="rect">
            <a:avLst/>
          </a:prstGeom>
          <a:noFill/>
          <a:ln>
            <a:noFill/>
          </a:ln>
        </p:spPr>
      </p:pic>
      <p:pic>
        <p:nvPicPr>
          <p:cNvPr id="191" name="Google Shape;191;p31"/>
          <p:cNvPicPr preferRelativeResize="0"/>
          <p:nvPr/>
        </p:nvPicPr>
        <p:blipFill rotWithShape="1">
          <a:blip r:embed="rId4">
            <a:alphaModFix/>
          </a:blip>
          <a:srcRect t="7813" b="7813"/>
          <a:stretch/>
        </p:blipFill>
        <p:spPr>
          <a:xfrm>
            <a:off x="539450" y="2947790"/>
            <a:ext cx="2575512" cy="1448726"/>
          </a:xfrm>
          <a:prstGeom prst="rect">
            <a:avLst/>
          </a:prstGeom>
          <a:noFill/>
          <a:ln w="9525" cap="flat" cmpd="sng">
            <a:solidFill>
              <a:schemeClr val="dk2"/>
            </a:solidFill>
            <a:prstDash val="solid"/>
            <a:round/>
            <a:headEnd type="none" w="sm" len="sm"/>
            <a:tailEnd type="none" w="sm" len="sm"/>
          </a:ln>
        </p:spPr>
      </p:pic>
      <p:pic>
        <p:nvPicPr>
          <p:cNvPr id="192" name="Google Shape;192;p31"/>
          <p:cNvPicPr preferRelativeResize="0"/>
          <p:nvPr/>
        </p:nvPicPr>
        <p:blipFill rotWithShape="1">
          <a:blip r:embed="rId5">
            <a:alphaModFix/>
          </a:blip>
          <a:srcRect t="6476" b="6476"/>
          <a:stretch/>
        </p:blipFill>
        <p:spPr>
          <a:xfrm>
            <a:off x="3256950" y="2947800"/>
            <a:ext cx="2630099" cy="14794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AD5CFC3-65C9-4F6C-9010-7E58622A63D6}"/>
</file>

<file path=customXml/itemProps2.xml><?xml version="1.0" encoding="utf-8"?>
<ds:datastoreItem xmlns:ds="http://schemas.openxmlformats.org/officeDocument/2006/customXml" ds:itemID="{E4EE1C77-7008-4423-B2C8-2FAAD553DF45}"/>
</file>

<file path=customXml/itemProps3.xml><?xml version="1.0" encoding="utf-8"?>
<ds:datastoreItem xmlns:ds="http://schemas.openxmlformats.org/officeDocument/2006/customXml" ds:itemID="{368BE5A7-F411-46EE-B3B9-E667F795CCDB}"/>
</file>

<file path=docProps/app.xml><?xml version="1.0" encoding="utf-8"?>
<Properties xmlns="http://schemas.openxmlformats.org/officeDocument/2006/extended-properties" xmlns:vt="http://schemas.openxmlformats.org/officeDocument/2006/docPropsVTypes">
  <TotalTime>0</TotalTime>
  <Words>1696</Words>
  <Application>Microsoft Office PowerPoint</Application>
  <PresentationFormat>On-screen Show (16:9)</PresentationFormat>
  <Paragraphs>256</Paragraphs>
  <Slides>23</Slides>
  <Notes>23</Notes>
  <HiddenSlides>2</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23</vt:i4>
      </vt:variant>
    </vt:vector>
  </HeadingPairs>
  <TitlesOfParts>
    <vt:vector size="27" baseType="lpstr">
      <vt:lpstr>Century Gothic</vt:lpstr>
      <vt:lpstr>arial</vt:lpstr>
      <vt:lpstr>ASC EDI Template</vt:lpstr>
      <vt:lpstr>Simple Light</vt:lpstr>
      <vt:lpstr>FOOD CHAINS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construct food chains to show feeding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construct food chains to show feeding relationships.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CHAINS</dc:title>
  <cp:lastModifiedBy>Shanae Alexander</cp:lastModifiedBy>
  <cp:revision>1</cp:revision>
  <dcterms:modified xsi:type="dcterms:W3CDTF">2020-08-03T05:20:06Z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44700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ies>
</file>